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3" r:id="rId1"/>
  </p:sldMasterIdLst>
  <p:notesMasterIdLst>
    <p:notesMasterId r:id="rId64"/>
  </p:notesMasterIdLst>
  <p:sldIdLst>
    <p:sldId id="256" r:id="rId2"/>
    <p:sldId id="257" r:id="rId3"/>
    <p:sldId id="258" r:id="rId4"/>
    <p:sldId id="259" r:id="rId5"/>
    <p:sldId id="260" r:id="rId6"/>
    <p:sldId id="261" r:id="rId7"/>
    <p:sldId id="262" r:id="rId8"/>
    <p:sldId id="263" r:id="rId9"/>
    <p:sldId id="264" r:id="rId10"/>
    <p:sldId id="267" r:id="rId11"/>
    <p:sldId id="335" r:id="rId12"/>
    <p:sldId id="336" r:id="rId13"/>
    <p:sldId id="337" r:id="rId14"/>
    <p:sldId id="292" r:id="rId15"/>
    <p:sldId id="338" r:id="rId16"/>
    <p:sldId id="339" r:id="rId17"/>
    <p:sldId id="340" r:id="rId18"/>
    <p:sldId id="296" r:id="rId19"/>
    <p:sldId id="341" r:id="rId20"/>
    <p:sldId id="342" r:id="rId21"/>
    <p:sldId id="343" r:id="rId22"/>
    <p:sldId id="344" r:id="rId23"/>
    <p:sldId id="275" r:id="rId24"/>
    <p:sldId id="311" r:id="rId25"/>
    <p:sldId id="310" r:id="rId26"/>
    <p:sldId id="276" r:id="rId27"/>
    <p:sldId id="277" r:id="rId28"/>
    <p:sldId id="278" r:id="rId29"/>
    <p:sldId id="302" r:id="rId30"/>
    <p:sldId id="303" r:id="rId31"/>
    <p:sldId id="304" r:id="rId32"/>
    <p:sldId id="305" r:id="rId33"/>
    <p:sldId id="279" r:id="rId34"/>
    <p:sldId id="280" r:id="rId35"/>
    <p:sldId id="281" r:id="rId36"/>
    <p:sldId id="282" r:id="rId37"/>
    <p:sldId id="306" r:id="rId38"/>
    <p:sldId id="307" r:id="rId39"/>
    <p:sldId id="308" r:id="rId40"/>
    <p:sldId id="309" r:id="rId41"/>
    <p:sldId id="283" r:id="rId42"/>
    <p:sldId id="315" r:id="rId43"/>
    <p:sldId id="317" r:id="rId44"/>
    <p:sldId id="318" r:id="rId45"/>
    <p:sldId id="319" r:id="rId46"/>
    <p:sldId id="320" r:id="rId47"/>
    <p:sldId id="321" r:id="rId48"/>
    <p:sldId id="322" r:id="rId49"/>
    <p:sldId id="323" r:id="rId50"/>
    <p:sldId id="324" r:id="rId51"/>
    <p:sldId id="325" r:id="rId52"/>
    <p:sldId id="326" r:id="rId53"/>
    <p:sldId id="327" r:id="rId54"/>
    <p:sldId id="328" r:id="rId55"/>
    <p:sldId id="332" r:id="rId56"/>
    <p:sldId id="333" r:id="rId57"/>
    <p:sldId id="334" r:id="rId58"/>
    <p:sldId id="329" r:id="rId59"/>
    <p:sldId id="330" r:id="rId60"/>
    <p:sldId id="331" r:id="rId61"/>
    <p:sldId id="286" r:id="rId62"/>
    <p:sldId id="287" r:id="rId63"/>
  </p:sldIdLst>
  <p:sldSz cx="12192000" cy="6858000"/>
  <p:notesSz cx="6858000" cy="9144000"/>
  <p:embeddedFontLst>
    <p:embeddedFont>
      <p:font typeface="Arial Black" panose="020B0A04020102020204" pitchFamily="34" charset="0"/>
      <p:regular r:id="rId65"/>
      <p:bold r:id="rId66"/>
    </p:embeddedFont>
    <p:embeddedFont>
      <p:font typeface="Baumans" panose="020B0604020202020204" charset="0"/>
      <p:regular r:id="rId67"/>
    </p:embeddedFont>
    <p:embeddedFont>
      <p:font typeface="Century Gothic" panose="020B0502020202020204" pitchFamily="34" charset="0"/>
      <p:regular r:id="rId68"/>
      <p:bold r:id="rId69"/>
      <p:italic r:id="rId70"/>
      <p:boldItalic r:id="rId71"/>
    </p:embeddedFont>
    <p:embeddedFont>
      <p:font typeface="Corbel" panose="020B0503020204020204" pitchFamily="34" charset="0"/>
      <p:regular r:id="rId72"/>
      <p:bold r:id="rId73"/>
      <p:italic r:id="rId74"/>
      <p:boldItalic r:id="rId75"/>
    </p:embeddedFont>
    <p:embeddedFont>
      <p:font typeface="Georgia" panose="02040502050405020303" pitchFamily="18" charset="0"/>
      <p:regular r:id="rId76"/>
      <p:bold r:id="rId77"/>
      <p:italic r:id="rId78"/>
      <p:boldItalic r:id="rId79"/>
    </p:embeddedFont>
    <p:embeddedFont>
      <p:font typeface="Verdana" panose="020B0604030504040204" pitchFamily="34" charset="0"/>
      <p:regular r:id="rId80"/>
      <p:bold r:id="rId81"/>
      <p:italic r:id="rId82"/>
      <p:boldItalic r:id="rId83"/>
    </p:embeddedFont>
    <p:embeddedFont>
      <p:font typeface="Wingdings 3" panose="05040102010807070707" pitchFamily="18" charset="2"/>
      <p:regular r:id="rId8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43C94E2-14D5-489A-B3EF-D369B5E78435}">
          <p14:sldIdLst>
            <p14:sldId id="256"/>
            <p14:sldId id="257"/>
            <p14:sldId id="258"/>
            <p14:sldId id="259"/>
            <p14:sldId id="260"/>
            <p14:sldId id="261"/>
            <p14:sldId id="262"/>
            <p14:sldId id="263"/>
            <p14:sldId id="264"/>
            <p14:sldId id="267"/>
            <p14:sldId id="335"/>
            <p14:sldId id="336"/>
            <p14:sldId id="337"/>
            <p14:sldId id="292"/>
            <p14:sldId id="338"/>
            <p14:sldId id="339"/>
            <p14:sldId id="340"/>
            <p14:sldId id="296"/>
            <p14:sldId id="341"/>
            <p14:sldId id="342"/>
            <p14:sldId id="343"/>
            <p14:sldId id="344"/>
            <p14:sldId id="275"/>
            <p14:sldId id="311"/>
            <p14:sldId id="310"/>
            <p14:sldId id="276"/>
            <p14:sldId id="277"/>
            <p14:sldId id="278"/>
            <p14:sldId id="302"/>
            <p14:sldId id="303"/>
            <p14:sldId id="304"/>
            <p14:sldId id="305"/>
            <p14:sldId id="279"/>
            <p14:sldId id="280"/>
            <p14:sldId id="281"/>
            <p14:sldId id="282"/>
            <p14:sldId id="306"/>
            <p14:sldId id="307"/>
            <p14:sldId id="308"/>
            <p14:sldId id="309"/>
            <p14:sldId id="283"/>
            <p14:sldId id="315"/>
            <p14:sldId id="317"/>
            <p14:sldId id="318"/>
            <p14:sldId id="319"/>
            <p14:sldId id="320"/>
            <p14:sldId id="321"/>
            <p14:sldId id="322"/>
            <p14:sldId id="323"/>
            <p14:sldId id="324"/>
            <p14:sldId id="325"/>
            <p14:sldId id="326"/>
            <p14:sldId id="327"/>
            <p14:sldId id="328"/>
            <p14:sldId id="332"/>
            <p14:sldId id="333"/>
            <p14:sldId id="334"/>
            <p14:sldId id="329"/>
            <p14:sldId id="330"/>
            <p14:sldId id="331"/>
            <p14:sldId id="286"/>
            <p14:sldId id="287"/>
          </p14:sldIdLst>
        </p14:section>
      </p14:sectionLst>
    </p:ex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5" roundtripDataSignature="AMtx7mhHhlY7xHf4kkLIVTXlmss56MT0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8089"/>
    <a:srgbClr val="357D13"/>
    <a:srgbClr val="3C8919"/>
    <a:srgbClr val="FEE200"/>
    <a:srgbClr val="007D7A"/>
    <a:srgbClr val="CCFFFF"/>
    <a:srgbClr val="016368"/>
    <a:srgbClr val="00CC99"/>
    <a:srgbClr val="0066FF"/>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F6E143-AAC7-4FF8-8FAD-503FE5D9C659}">
  <a:tblStyle styleId="{A1F6E143-AAC7-4FF8-8FAD-503FE5D9C659}" styleName="Table_0">
    <a:wholeTbl>
      <a:tcTxStyle b="off" i="off">
        <a:font>
          <a:latin typeface="Neue Haas Grotesk Text Pro"/>
          <a:ea typeface="Neue Haas Grotesk Text Pro"/>
          <a:cs typeface="Neue Haas Grotesk Text Pro"/>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AE7E8"/>
          </a:solidFill>
        </a:fill>
      </a:tcStyle>
    </a:wholeTbl>
    <a:band1H>
      <a:tcTxStyle/>
      <a:tcStyle>
        <a:tcBdr/>
        <a:fill>
          <a:solidFill>
            <a:srgbClr val="F6CBCF"/>
          </a:solidFill>
        </a:fill>
      </a:tcStyle>
    </a:band1H>
    <a:band2H>
      <a:tcTxStyle/>
      <a:tcStyle>
        <a:tcBdr/>
      </a:tcStyle>
    </a:band2H>
    <a:band1V>
      <a:tcTxStyle/>
      <a:tcStyle>
        <a:tcBdr/>
        <a:fill>
          <a:solidFill>
            <a:srgbClr val="F6CBCF"/>
          </a:solidFill>
        </a:fill>
      </a:tcStyle>
    </a:band1V>
    <a:band2V>
      <a:tcTxStyle/>
      <a:tcStyle>
        <a:tcBdr/>
      </a:tcStyle>
    </a:band2V>
    <a:lastCol>
      <a:tcTxStyle b="on" i="off">
        <a:font>
          <a:latin typeface="Neue Haas Grotesk Text Pro"/>
          <a:ea typeface="Neue Haas Grotesk Text Pro"/>
          <a:cs typeface="Neue Haas Grotesk Text Pro"/>
        </a:font>
        <a:schemeClr val="lt1"/>
      </a:tcTxStyle>
      <a:tcStyle>
        <a:tcBdr/>
        <a:fill>
          <a:solidFill>
            <a:schemeClr val="accent1"/>
          </a:solidFill>
        </a:fill>
      </a:tcStyle>
    </a:lastCol>
    <a:firstCol>
      <a:tcTxStyle b="on" i="off">
        <a:font>
          <a:latin typeface="Neue Haas Grotesk Text Pro"/>
          <a:ea typeface="Neue Haas Grotesk Text Pro"/>
          <a:cs typeface="Neue Haas Grotesk Text Pro"/>
        </a:font>
        <a:schemeClr val="lt1"/>
      </a:tcTxStyle>
      <a:tcStyle>
        <a:tcBdr/>
        <a:fill>
          <a:solidFill>
            <a:schemeClr val="accent1"/>
          </a:solidFill>
        </a:fill>
      </a:tcStyle>
    </a:firstCol>
    <a:lastRow>
      <a:tcTxStyle b="on" i="off">
        <a:font>
          <a:latin typeface="Neue Haas Grotesk Text Pro"/>
          <a:ea typeface="Neue Haas Grotesk Text Pro"/>
          <a:cs typeface="Neue Haas Grotesk Text Pro"/>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Neue Haas Grotesk Text Pro"/>
          <a:ea typeface="Neue Haas Grotesk Text Pro"/>
          <a:cs typeface="Neue Haas Grotesk Text Pro"/>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112" y="3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85"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font" Target="fonts/font18.fntdata"/><Relationship Id="rId19" Type="http://schemas.openxmlformats.org/officeDocument/2006/relationships/slide" Target="slides/slide18.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gif>
</file>

<file path=ppt/media/image2.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14300" lvl="0" indent="0" algn="l" rtl="0">
              <a:spcBef>
                <a:spcPts val="0"/>
              </a:spcBef>
              <a:spcAft>
                <a:spcPts val="0"/>
              </a:spcAft>
              <a:buClr>
                <a:srgbClr val="00B0F0"/>
              </a:buClr>
              <a:buSzPts val="1800"/>
              <a:buFont typeface="Arial"/>
              <a:buNone/>
            </a:pPr>
            <a:endParaRPr dirty="0"/>
          </a:p>
        </p:txBody>
      </p:sp>
      <p:sp>
        <p:nvSpPr>
          <p:cNvPr id="233" name="Google Shape;23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14300" lvl="0" indent="0" algn="l" rtl="0">
              <a:spcBef>
                <a:spcPts val="0"/>
              </a:spcBef>
              <a:spcAft>
                <a:spcPts val="0"/>
              </a:spcAft>
              <a:buClr>
                <a:srgbClr val="00B0F0"/>
              </a:buClr>
              <a:buSzPts val="1800"/>
              <a:buFont typeface="Arial"/>
              <a:buNone/>
            </a:pPr>
            <a:endParaRPr dirty="0"/>
          </a:p>
        </p:txBody>
      </p:sp>
      <p:sp>
        <p:nvSpPr>
          <p:cNvPr id="233" name="Google Shape;23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769305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14300" lvl="0" indent="0" algn="l" rtl="0">
              <a:spcBef>
                <a:spcPts val="0"/>
              </a:spcBef>
              <a:spcAft>
                <a:spcPts val="0"/>
              </a:spcAft>
              <a:buClr>
                <a:srgbClr val="00B0F0"/>
              </a:buClr>
              <a:buSzPts val="1800"/>
              <a:buFont typeface="Arial"/>
              <a:buNone/>
            </a:pPr>
            <a:endParaRPr dirty="0"/>
          </a:p>
        </p:txBody>
      </p:sp>
      <p:sp>
        <p:nvSpPr>
          <p:cNvPr id="233" name="Google Shape;23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2241403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Google Shape;232;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14300" lvl="0" indent="0" algn="l" rtl="0">
              <a:spcBef>
                <a:spcPts val="0"/>
              </a:spcBef>
              <a:spcAft>
                <a:spcPts val="0"/>
              </a:spcAft>
              <a:buClr>
                <a:srgbClr val="00B0F0"/>
              </a:buClr>
              <a:buSzPts val="1800"/>
              <a:buFont typeface="Arial"/>
              <a:buNone/>
            </a:pPr>
            <a:endParaRPr dirty="0"/>
          </a:p>
        </p:txBody>
      </p:sp>
      <p:sp>
        <p:nvSpPr>
          <p:cNvPr id="233" name="Google Shape;233;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36226622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3055618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2918548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2905455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1836171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38703135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3891244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 name="Google Shape;11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0" name="Google Shape;120;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32115726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8" name="Google Shape;268;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2000681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1" name="Google Shape;311;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12" name="Google Shape;312;p1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extLst>
      <p:ext uri="{BB962C8B-B14F-4D97-AF65-F5344CB8AC3E}">
        <p14:creationId xmlns:p14="http://schemas.microsoft.com/office/powerpoint/2010/main" val="18338647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24" name="Google Shape;324;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extLst>
      <p:ext uri="{BB962C8B-B14F-4D97-AF65-F5344CB8AC3E}">
        <p14:creationId xmlns:p14="http://schemas.microsoft.com/office/powerpoint/2010/main" val="7532531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12943311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201100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Google Shape;13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33" name="Google Shape;13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extLst>
      <p:ext uri="{BB962C8B-B14F-4D97-AF65-F5344CB8AC3E}">
        <p14:creationId xmlns:p14="http://schemas.microsoft.com/office/powerpoint/2010/main" val="9477389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extLst>
      <p:ext uri="{BB962C8B-B14F-4D97-AF65-F5344CB8AC3E}">
        <p14:creationId xmlns:p14="http://schemas.microsoft.com/office/powerpoint/2010/main" val="5181647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extLst>
      <p:ext uri="{BB962C8B-B14F-4D97-AF65-F5344CB8AC3E}">
        <p14:creationId xmlns:p14="http://schemas.microsoft.com/office/powerpoint/2010/main" val="9844903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7" name="Google Shape;357;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6" name="Google Shape;366;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7" name="Google Shape;367;p2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4" name="Google Shape;37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1" name="Google Shape;38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1" name="Google Shape;38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extLst>
      <p:ext uri="{BB962C8B-B14F-4D97-AF65-F5344CB8AC3E}">
        <p14:creationId xmlns:p14="http://schemas.microsoft.com/office/powerpoint/2010/main" val="26775381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1" name="Google Shape;38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extLst>
      <p:ext uri="{BB962C8B-B14F-4D97-AF65-F5344CB8AC3E}">
        <p14:creationId xmlns:p14="http://schemas.microsoft.com/office/powerpoint/2010/main" val="16440092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1" name="Google Shape;38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extLst>
      <p:ext uri="{BB962C8B-B14F-4D97-AF65-F5344CB8AC3E}">
        <p14:creationId xmlns:p14="http://schemas.microsoft.com/office/powerpoint/2010/main" val="22925831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3" name="Google Shape;143;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1" name="Google Shape;381;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2" name="Google Shape;382;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extLst>
      <p:ext uri="{BB962C8B-B14F-4D97-AF65-F5344CB8AC3E}">
        <p14:creationId xmlns:p14="http://schemas.microsoft.com/office/powerpoint/2010/main" val="34608988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9" name="Google Shape;38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0" name="Google Shape;39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7881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40850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7094525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15873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92020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14162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8066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6499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2" name="Google Shape;15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3" name="Google Shape;153;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976850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00858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17907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47999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049312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01142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614585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17248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127254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2587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3" name="Google Shape;163;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74921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1" name="Google Shape;421;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u="none" strike="noStrike">
                <a:solidFill>
                  <a:srgbClr val="000000"/>
                </a:solidFill>
                <a:latin typeface="Calibri"/>
                <a:ea typeface="Calibri"/>
                <a:cs typeface="Calibri"/>
                <a:sym typeface="Calibri"/>
              </a:rPr>
              <a:t>Thank you for taking the time to listen to our presentation. We’d now like to open to anyone with questions or comments.</a:t>
            </a:r>
            <a:endParaRPr sz="1200"/>
          </a:p>
        </p:txBody>
      </p:sp>
      <p:sp>
        <p:nvSpPr>
          <p:cNvPr id="422" name="Google Shape;422;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2" name="Google Shape;172;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3" name="Google Shape;173;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3" name="Google Shape;183;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93" name="Google Shape;193;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58500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64593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611023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56952952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3963507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38855540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4115280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349315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83423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38955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94060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50861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65673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12562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48404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95815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6824026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73001522"/>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microsoft.com/office/2007/relationships/hdphoto" Target="../media/hdphoto4.wdp"/></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07/relationships/hdphoto" Target="../media/hdphoto5.wdp"/></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5.wdp"/></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5.wdp"/></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6.wdp"/></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7.wdp"/></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7.wdp"/></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7.wdp"/></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8.wdp"/></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9.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microsoft.com/office/2007/relationships/hdphoto" Target="../media/hdphoto9.wdp"/></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microsoft.com/office/2007/relationships/hdphoto" Target="../media/hdphoto9.wdp"/></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microsoft.com/office/2007/relationships/hdphoto" Target="../media/hdphoto10.wdp"/></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microsoft.com/office/2007/relationships/hdphoto" Target="../media/hdphoto11.wdp"/></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microsoft.com/office/2007/relationships/hdphoto" Target="../media/hdphoto12.wdp"/></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microsoft.com/office/2007/relationships/hdphoto" Target="../media/hdphoto13.wdp"/></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1.xml"/><Relationship Id="rId1" Type="http://schemas.openxmlformats.org/officeDocument/2006/relationships/slideLayout" Target="../slideLayouts/slideLayout7.xml"/><Relationship Id="rId6" Type="http://schemas.openxmlformats.org/officeDocument/2006/relationships/hyperlink" Target="https://github.com/ozdaldogru/HR-Module" TargetMode="External"/><Relationship Id="rId5" Type="http://schemas.openxmlformats.org/officeDocument/2006/relationships/hyperlink" Target="https://h-r-m-a459d9418603.herokuapp.com/" TargetMode="External"/><Relationship Id="rId4" Type="http://schemas.microsoft.com/office/2007/relationships/hdphoto" Target="../media/hdphoto14.wdp"/></Relationships>
</file>

<file path=ppt/slides/_rels/slide6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
        <p:cNvGrpSpPr/>
        <p:nvPr/>
      </p:nvGrpSpPr>
      <p:grpSpPr>
        <a:xfrm>
          <a:off x="0" y="0"/>
          <a:ext cx="0" cy="0"/>
          <a:chOff x="0" y="0"/>
          <a:chExt cx="0" cy="0"/>
        </a:xfrm>
      </p:grpSpPr>
      <p:sp>
        <p:nvSpPr>
          <p:cNvPr id="110" name="Google Shape;110;p1"/>
          <p:cNvSpPr/>
          <p:nvPr/>
        </p:nvSpPr>
        <p:spPr>
          <a:xfrm>
            <a:off x="3048" y="0"/>
            <a:ext cx="12188952" cy="6858000"/>
          </a:xfrm>
          <a:prstGeom prst="rect">
            <a:avLst/>
          </a:prstGeom>
          <a:blipFill>
            <a:blip r:embed="rId3">
              <a:extLst>
                <a:ext uri="{BEBA8EAE-BF5A-486C-A8C5-ECC9F3942E4B}">
                  <a14:imgProps xmlns:a14="http://schemas.microsoft.com/office/drawing/2010/main">
                    <a14:imgLayer r:embed="rId4">
                      <a14:imgEffect>
                        <a14:artisticBlur radius="22"/>
                      </a14:imgEffect>
                    </a14:imgLayer>
                  </a14:imgProps>
                </a:ext>
              </a:extLst>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5000" b="0" i="0" u="none" strike="noStrike" cap="none" dirty="0">
              <a:solidFill>
                <a:schemeClr val="lt1"/>
              </a:solidFill>
              <a:latin typeface="Georgia" panose="02040502050405020303" pitchFamily="18" charset="0"/>
              <a:ea typeface="Arial"/>
              <a:cs typeface="Arial"/>
              <a:sym typeface="Arial"/>
            </a:endParaRPr>
          </a:p>
        </p:txBody>
      </p:sp>
      <p:sp>
        <p:nvSpPr>
          <p:cNvPr id="114" name="Google Shape;114;p1"/>
          <p:cNvSpPr/>
          <p:nvPr/>
        </p:nvSpPr>
        <p:spPr>
          <a:xfrm>
            <a:off x="6244933" y="3785773"/>
            <a:ext cx="184730" cy="2323713"/>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14500" b="0" i="0" u="none" strike="noStrike" cap="none">
              <a:solidFill>
                <a:srgbClr val="F32F98"/>
              </a:solidFill>
              <a:latin typeface="Arial"/>
              <a:ea typeface="Arial"/>
              <a:cs typeface="Arial"/>
              <a:sym typeface="Arial"/>
            </a:endParaRPr>
          </a:p>
        </p:txBody>
      </p:sp>
      <p:sp>
        <p:nvSpPr>
          <p:cNvPr id="2" name="TextBox 1">
            <a:extLst>
              <a:ext uri="{FF2B5EF4-FFF2-40B4-BE49-F238E27FC236}">
                <a16:creationId xmlns:a16="http://schemas.microsoft.com/office/drawing/2014/main" id="{C487A3F3-D8B6-23B2-756F-977C3BB753A9}"/>
              </a:ext>
            </a:extLst>
          </p:cNvPr>
          <p:cNvSpPr txBox="1"/>
          <p:nvPr/>
        </p:nvSpPr>
        <p:spPr>
          <a:xfrm>
            <a:off x="480725" y="4479957"/>
            <a:ext cx="11230550" cy="1292662"/>
          </a:xfrm>
          <a:prstGeom prst="rect">
            <a:avLst/>
          </a:prstGeom>
          <a:noFill/>
        </p:spPr>
        <p:txBody>
          <a:bodyPr wrap="square" rtlCol="0" anchor="ctr">
            <a:spAutoFit/>
          </a:bodyPr>
          <a:lstStyle/>
          <a:p>
            <a:pPr marL="0" lvl="0" indent="0" algn="ctr" rtl="0">
              <a:spcBef>
                <a:spcPts val="0"/>
              </a:spcBef>
              <a:spcAft>
                <a:spcPts val="0"/>
              </a:spcAft>
              <a:buNone/>
            </a:pPr>
            <a:r>
              <a:rPr lang="en-US" sz="3000" b="1" dirty="0">
                <a:effectLst>
                  <a:outerShdw blurRad="38100" dist="38100" dir="2700000" algn="tl">
                    <a:srgbClr val="000000">
                      <a:alpha val="43137"/>
                    </a:srgbClr>
                  </a:outerShdw>
                </a:effectLst>
                <a:latin typeface="Georgia" panose="02040502050405020303" pitchFamily="18" charset="0"/>
              </a:rPr>
              <a:t>Final Project by Group 5</a:t>
            </a:r>
          </a:p>
          <a:p>
            <a:r>
              <a:rPr lang="en-US" sz="3000" dirty="0" err="1">
                <a:solidFill>
                  <a:schemeClr val="bg2">
                    <a:lumMod val="50000"/>
                  </a:schemeClr>
                </a:solidFill>
                <a:effectLst>
                  <a:outerShdw blurRad="38100" dist="38100" dir="2700000" algn="tl">
                    <a:srgbClr val="000000">
                      <a:alpha val="43137"/>
                    </a:srgbClr>
                  </a:outerShdw>
                </a:effectLst>
                <a:latin typeface="Georgia" panose="02040502050405020303" pitchFamily="18" charset="0"/>
              </a:rPr>
              <a:t>Ozdal</a:t>
            </a:r>
            <a:r>
              <a:rPr lang="en-US" sz="300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 DOGRU</a:t>
            </a:r>
            <a:r>
              <a:rPr lang="en-US" sz="1800" dirty="0">
                <a:solidFill>
                  <a:schemeClr val="bg2">
                    <a:lumMod val="50000"/>
                  </a:schemeClr>
                </a:solidFill>
              </a:rPr>
              <a:t> ●</a:t>
            </a:r>
            <a:r>
              <a:rPr lang="en-US" sz="300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 Austin GRAHAM </a:t>
            </a:r>
            <a:r>
              <a:rPr lang="en-US" sz="1800" dirty="0">
                <a:solidFill>
                  <a:schemeClr val="bg2">
                    <a:lumMod val="50000"/>
                  </a:schemeClr>
                </a:solidFill>
              </a:rPr>
              <a:t>● </a:t>
            </a:r>
            <a:r>
              <a:rPr lang="en-US" sz="300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Dan NADLER </a:t>
            </a:r>
            <a:r>
              <a:rPr lang="en-US" sz="1800" dirty="0">
                <a:solidFill>
                  <a:schemeClr val="bg2">
                    <a:lumMod val="50000"/>
                  </a:schemeClr>
                </a:solidFill>
              </a:rPr>
              <a:t>● </a:t>
            </a:r>
            <a:r>
              <a:rPr lang="en-US" sz="300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Justin LEE</a:t>
            </a:r>
          </a:p>
          <a:p>
            <a:endParaRPr lang="en-US" dirty="0"/>
          </a:p>
        </p:txBody>
      </p:sp>
      <p:sp>
        <p:nvSpPr>
          <p:cNvPr id="3" name="TextBox 2">
            <a:extLst>
              <a:ext uri="{FF2B5EF4-FFF2-40B4-BE49-F238E27FC236}">
                <a16:creationId xmlns:a16="http://schemas.microsoft.com/office/drawing/2014/main" id="{52FC5F92-E345-D260-8827-16487D388D6A}"/>
              </a:ext>
            </a:extLst>
          </p:cNvPr>
          <p:cNvSpPr txBox="1"/>
          <p:nvPr/>
        </p:nvSpPr>
        <p:spPr>
          <a:xfrm>
            <a:off x="1237026" y="798217"/>
            <a:ext cx="9609365" cy="2908489"/>
          </a:xfrm>
          <a:prstGeom prst="rect">
            <a:avLst/>
          </a:prstGeom>
          <a:noFill/>
        </p:spPr>
        <p:txBody>
          <a:bodyPr wrap="square" rtlCol="0">
            <a:spAutoFit/>
          </a:bodyPr>
          <a:lstStyle/>
          <a:p>
            <a:pPr algn="ctr"/>
            <a:r>
              <a:rPr lang="en-US" sz="5500" b="1" dirty="0">
                <a:solidFill>
                  <a:schemeClr val="accent1">
                    <a:lumMod val="50000"/>
                  </a:schemeClr>
                </a:solidFill>
                <a:effectLst>
                  <a:outerShdw blurRad="38100" dist="38100" dir="2700000" algn="tl">
                    <a:srgbClr val="000000">
                      <a:alpha val="43137"/>
                    </a:srgbClr>
                  </a:outerShdw>
                </a:effectLst>
                <a:latin typeface="Georgia" panose="02040502050405020303" pitchFamily="18" charset="0"/>
              </a:rPr>
              <a:t>HR Module: </a:t>
            </a:r>
            <a:br>
              <a:rPr lang="en-US" sz="5500" b="1" dirty="0">
                <a:solidFill>
                  <a:schemeClr val="accent1">
                    <a:lumMod val="50000"/>
                  </a:schemeClr>
                </a:solidFill>
                <a:effectLst>
                  <a:outerShdw blurRad="38100" dist="38100" dir="2700000" algn="tl">
                    <a:srgbClr val="000000">
                      <a:alpha val="43137"/>
                    </a:srgbClr>
                  </a:outerShdw>
                </a:effectLst>
                <a:latin typeface="Georgia" panose="02040502050405020303" pitchFamily="18" charset="0"/>
              </a:rPr>
            </a:br>
            <a:r>
              <a:rPr lang="en-US" sz="5500" b="1" dirty="0">
                <a:solidFill>
                  <a:schemeClr val="accent1">
                    <a:lumMod val="50000"/>
                  </a:schemeClr>
                </a:solidFill>
                <a:effectLst>
                  <a:outerShdw blurRad="38100" dist="38100" dir="2700000" algn="tl">
                    <a:srgbClr val="000000">
                      <a:alpha val="43137"/>
                    </a:srgbClr>
                  </a:outerShdw>
                </a:effectLst>
                <a:latin typeface="Georgia" panose="02040502050405020303" pitchFamily="18" charset="0"/>
              </a:rPr>
              <a:t>Employee Management System</a:t>
            </a:r>
            <a:endParaRPr lang="en-US" sz="5500" b="1" i="0" u="none" strike="noStrike" cap="none" dirty="0">
              <a:solidFill>
                <a:schemeClr val="accent1">
                  <a:lumMod val="50000"/>
                </a:schemeClr>
              </a:solidFill>
              <a:effectLst>
                <a:outerShdw blurRad="38100" dist="38100" dir="2700000" algn="tl">
                  <a:srgbClr val="000000">
                    <a:alpha val="43137"/>
                  </a:srgbClr>
                </a:outerShdw>
              </a:effectLst>
              <a:latin typeface="Georgia" panose="02040502050405020303" pitchFamily="18" charset="0"/>
              <a:ea typeface="Arial"/>
              <a:cs typeface="Arial"/>
              <a:sym typeface="Arial"/>
            </a:endParaRP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17000" b="-17000"/>
          </a:stretch>
        </a:blipFill>
        <a:effectLst/>
      </p:bgPr>
    </p:bg>
    <p:spTree>
      <p:nvGrpSpPr>
        <p:cNvPr id="1" name="Shape 234"/>
        <p:cNvGrpSpPr/>
        <p:nvPr/>
      </p:nvGrpSpPr>
      <p:grpSpPr>
        <a:xfrm>
          <a:off x="0" y="0"/>
          <a:ext cx="0" cy="0"/>
          <a:chOff x="0" y="0"/>
          <a:chExt cx="0" cy="0"/>
        </a:xfrm>
      </p:grpSpPr>
      <p:sp>
        <p:nvSpPr>
          <p:cNvPr id="235" name="Google Shape;235;p12"/>
          <p:cNvSpPr/>
          <p:nvPr/>
        </p:nvSpPr>
        <p:spPr>
          <a:xfrm>
            <a:off x="1257300" y="1473200"/>
            <a:ext cx="10820400" cy="1152604"/>
          </a:xfrm>
          <a:prstGeom prst="roundRect">
            <a:avLst>
              <a:gd name="adj" fmla="val 16667"/>
            </a:avLst>
          </a:prstGeom>
          <a:solidFill>
            <a:srgbClr val="007D7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6" name="Google Shape;236;p12"/>
          <p:cNvSpPr txBox="1"/>
          <p:nvPr/>
        </p:nvSpPr>
        <p:spPr>
          <a:xfrm>
            <a:off x="121088" y="299774"/>
            <a:ext cx="11808642" cy="6616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700" b="1" dirty="0">
                <a:solidFill>
                  <a:schemeClr val="lt1"/>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Concept: MOTIVATION FOR DEVELOPMENT</a:t>
            </a:r>
            <a:endParaRPr sz="3700" dirty="0">
              <a:effectLst>
                <a:outerShdw blurRad="38100" dist="38100" dir="2700000" algn="tl">
                  <a:srgbClr val="000000">
                    <a:alpha val="43137"/>
                  </a:srgbClr>
                </a:outerShdw>
              </a:effectLst>
              <a:latin typeface="Georgia" panose="02040502050405020303" pitchFamily="18" charset="0"/>
            </a:endParaRPr>
          </a:p>
        </p:txBody>
      </p:sp>
      <p:sp>
        <p:nvSpPr>
          <p:cNvPr id="237" name="Google Shape;237;p12"/>
          <p:cNvSpPr txBox="1"/>
          <p:nvPr/>
        </p:nvSpPr>
        <p:spPr>
          <a:xfrm>
            <a:off x="1187450" y="1790308"/>
            <a:ext cx="10960100" cy="400069"/>
          </a:xfrm>
          <a:prstGeom prst="rect">
            <a:avLst/>
          </a:prstGeom>
          <a:noFill/>
          <a:ln>
            <a:noFill/>
          </a:ln>
        </p:spPr>
        <p:txBody>
          <a:bodyPr spcFirstLastPara="1" wrap="square" lIns="91425" tIns="45700" rIns="91425" bIns="45700" anchor="t" anchorCtr="0">
            <a:spAutoFit/>
          </a:bodyPr>
          <a:lstStyle/>
          <a:p>
            <a:pPr marL="114300" marR="0" lvl="0" indent="0" algn="just" rtl="0">
              <a:spcBef>
                <a:spcPts val="0"/>
              </a:spcBef>
              <a:spcAft>
                <a:spcPts val="0"/>
              </a:spcAft>
              <a:buClr>
                <a:srgbClr val="00B0F0"/>
              </a:buClr>
              <a:buSzPts val="1800"/>
              <a:buFont typeface="Corbel"/>
              <a:buNone/>
            </a:pPr>
            <a:r>
              <a:rPr lang="en-US" sz="2000" b="1" dirty="0">
                <a:latin typeface="Georgia" panose="02040502050405020303" pitchFamily="18" charset="0"/>
                <a:ea typeface="Corbel"/>
                <a:cs typeface="Corbel"/>
                <a:sym typeface="Corbel"/>
              </a:rPr>
              <a:t>GIVEN</a:t>
            </a:r>
            <a:r>
              <a:rPr lang="en-US" sz="2000" dirty="0">
                <a:solidFill>
                  <a:schemeClr val="lt1"/>
                </a:solidFill>
                <a:latin typeface="Georgia" panose="02040502050405020303" pitchFamily="18" charset="0"/>
                <a:ea typeface="Corbel"/>
                <a:cs typeface="Corbel"/>
                <a:sym typeface="Corbel"/>
              </a:rPr>
              <a:t> an employee management system web application</a:t>
            </a:r>
            <a:endParaRPr sz="2000" dirty="0">
              <a:solidFill>
                <a:schemeClr val="lt1"/>
              </a:solidFill>
              <a:latin typeface="Georgia" panose="02040502050405020303" pitchFamily="18" charset="0"/>
              <a:ea typeface="Corbel"/>
              <a:cs typeface="Corbel"/>
              <a:sym typeface="Corbel"/>
            </a:endParaRPr>
          </a:p>
        </p:txBody>
      </p:sp>
      <p:sp>
        <p:nvSpPr>
          <p:cNvPr id="238" name="Google Shape;238;p12"/>
          <p:cNvSpPr txBox="1"/>
          <p:nvPr/>
        </p:nvSpPr>
        <p:spPr>
          <a:xfrm>
            <a:off x="1117600" y="2962236"/>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log in as an admin</a:t>
            </a:r>
          </a:p>
          <a:p>
            <a:pPr marL="114300" lvl="0" indent="0" algn="l" rtl="0">
              <a:spcBef>
                <a:spcPts val="0"/>
              </a:spcBef>
              <a:spcAft>
                <a:spcPts val="0"/>
              </a:spcAft>
              <a:buSzPts val="1800"/>
              <a:buNone/>
            </a:pPr>
            <a:r>
              <a:rPr lang="en-US" sz="2000" dirty="0">
                <a:latin typeface="Georgia" panose="02040502050405020303" pitchFamily="18" charset="0"/>
              </a:rPr>
              <a:t>THEN I am securely authenticated using JWT-based authentication</a:t>
            </a:r>
          </a:p>
          <a:p>
            <a:pPr marL="0" marR="0" lvl="0" indent="0" algn="l" rtl="0">
              <a:spcBef>
                <a:spcPts val="0"/>
              </a:spcBef>
              <a:spcAft>
                <a:spcPts val="0"/>
              </a:spcAft>
              <a:buNone/>
            </a:pPr>
            <a:endParaRPr sz="1800" dirty="0">
              <a:solidFill>
                <a:schemeClr val="lt1"/>
              </a:solidFill>
              <a:latin typeface="Arial"/>
              <a:ea typeface="Arial"/>
              <a:cs typeface="Arial"/>
              <a:sym typeface="Arial"/>
            </a:endParaRPr>
          </a:p>
        </p:txBody>
      </p:sp>
      <p:sp>
        <p:nvSpPr>
          <p:cNvPr id="239" name="Google Shape;239;p12"/>
          <p:cNvSpPr txBox="1"/>
          <p:nvPr/>
        </p:nvSpPr>
        <p:spPr>
          <a:xfrm>
            <a:off x="1117600" y="4120078"/>
            <a:ext cx="10960100" cy="129266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access the system</a:t>
            </a:r>
          </a:p>
          <a:p>
            <a:pPr marL="114300" lvl="0" indent="0" algn="l" rtl="0">
              <a:spcBef>
                <a:spcPts val="0"/>
              </a:spcBef>
              <a:spcAft>
                <a:spcPts val="0"/>
              </a:spcAft>
              <a:buSzPts val="1800"/>
              <a:buNone/>
            </a:pPr>
            <a:r>
              <a:rPr lang="en-US" sz="2000" dirty="0">
                <a:latin typeface="Georgia" panose="02040502050405020303" pitchFamily="18" charset="0"/>
              </a:rPr>
              <a:t>THEN I am presented with options to view, add, update, and delete departments, roles, and employees</a:t>
            </a:r>
          </a:p>
          <a:p>
            <a:pPr marL="0" marR="0" lvl="0" indent="0" algn="l" rtl="0">
              <a:spcBef>
                <a:spcPts val="0"/>
              </a:spcBef>
              <a:spcAft>
                <a:spcPts val="0"/>
              </a:spcAft>
              <a:buNone/>
            </a:pPr>
            <a:endParaRPr sz="1800" dirty="0">
              <a:solidFill>
                <a:schemeClr val="lt1"/>
              </a:solidFill>
              <a:latin typeface="Georgia" panose="02040502050405020303" pitchFamily="18" charset="0"/>
              <a:ea typeface="Arial"/>
              <a:cs typeface="Arial"/>
              <a:sym typeface="Arial"/>
            </a:endParaRPr>
          </a:p>
        </p:txBody>
      </p:sp>
      <p:sp>
        <p:nvSpPr>
          <p:cNvPr id="240" name="Google Shape;240;p12"/>
          <p:cNvSpPr txBox="1"/>
          <p:nvPr/>
        </p:nvSpPr>
        <p:spPr>
          <a:xfrm>
            <a:off x="1117600" y="5585737"/>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choose to view departments, roles, and employees</a:t>
            </a:r>
          </a:p>
          <a:p>
            <a:pPr marL="114300" lvl="0" indent="0" algn="l" rtl="0">
              <a:spcBef>
                <a:spcPts val="0"/>
              </a:spcBef>
              <a:spcAft>
                <a:spcPts val="0"/>
              </a:spcAft>
              <a:buSzPts val="1800"/>
              <a:buNone/>
            </a:pPr>
            <a:r>
              <a:rPr lang="en-US" sz="2000" dirty="0">
                <a:latin typeface="Georgia" panose="02040502050405020303" pitchFamily="18" charset="0"/>
              </a:rPr>
              <a:t>THEN I am able to see a comprehensive overview of all departments, roles, and employees</a:t>
            </a: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17000" b="-17000"/>
          </a:stretch>
        </a:blipFill>
        <a:effectLst/>
      </p:bgPr>
    </p:bg>
    <p:spTree>
      <p:nvGrpSpPr>
        <p:cNvPr id="1" name="Shape 234"/>
        <p:cNvGrpSpPr/>
        <p:nvPr/>
      </p:nvGrpSpPr>
      <p:grpSpPr>
        <a:xfrm>
          <a:off x="0" y="0"/>
          <a:ext cx="0" cy="0"/>
          <a:chOff x="0" y="0"/>
          <a:chExt cx="0" cy="0"/>
        </a:xfrm>
      </p:grpSpPr>
      <p:sp>
        <p:nvSpPr>
          <p:cNvPr id="235" name="Google Shape;235;p12"/>
          <p:cNvSpPr/>
          <p:nvPr/>
        </p:nvSpPr>
        <p:spPr>
          <a:xfrm>
            <a:off x="1117600" y="2794477"/>
            <a:ext cx="10820400" cy="1152604"/>
          </a:xfrm>
          <a:prstGeom prst="roundRect">
            <a:avLst>
              <a:gd name="adj" fmla="val 16667"/>
            </a:avLst>
          </a:prstGeom>
          <a:solidFill>
            <a:srgbClr val="007D7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6" name="Google Shape;236;p12"/>
          <p:cNvSpPr txBox="1"/>
          <p:nvPr/>
        </p:nvSpPr>
        <p:spPr>
          <a:xfrm>
            <a:off x="121088" y="299774"/>
            <a:ext cx="11808642" cy="6616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700" b="1" dirty="0">
                <a:solidFill>
                  <a:schemeClr val="lt1"/>
                </a:solidFill>
                <a:latin typeface="Georgia" panose="02040502050405020303" pitchFamily="18" charset="0"/>
                <a:ea typeface="Baumans"/>
                <a:cs typeface="Baumans"/>
                <a:sym typeface="Baumans"/>
              </a:rPr>
              <a:t>Concept: MOTIVATION FOR DEVELOPMENT</a:t>
            </a:r>
            <a:endParaRPr sz="3700" dirty="0">
              <a:latin typeface="Georgia" panose="02040502050405020303" pitchFamily="18" charset="0"/>
            </a:endParaRPr>
          </a:p>
        </p:txBody>
      </p:sp>
      <p:sp>
        <p:nvSpPr>
          <p:cNvPr id="237" name="Google Shape;237;p12"/>
          <p:cNvSpPr txBox="1"/>
          <p:nvPr/>
        </p:nvSpPr>
        <p:spPr>
          <a:xfrm>
            <a:off x="1187450" y="1790308"/>
            <a:ext cx="10960100" cy="400069"/>
          </a:xfrm>
          <a:prstGeom prst="rect">
            <a:avLst/>
          </a:prstGeom>
          <a:noFill/>
          <a:ln>
            <a:noFill/>
          </a:ln>
        </p:spPr>
        <p:txBody>
          <a:bodyPr spcFirstLastPara="1" wrap="square" lIns="91425" tIns="45700" rIns="91425" bIns="45700" anchor="t" anchorCtr="0">
            <a:spAutoFit/>
          </a:bodyPr>
          <a:lstStyle/>
          <a:p>
            <a:pPr marL="114300" marR="0" lvl="0" indent="0" algn="just" rtl="0">
              <a:spcBef>
                <a:spcPts val="0"/>
              </a:spcBef>
              <a:spcAft>
                <a:spcPts val="0"/>
              </a:spcAft>
              <a:buClr>
                <a:srgbClr val="00B0F0"/>
              </a:buClr>
              <a:buSzPts val="1800"/>
              <a:buFont typeface="Corbel"/>
              <a:buNone/>
            </a:pPr>
            <a:r>
              <a:rPr lang="en-US" sz="2000" b="1" dirty="0">
                <a:latin typeface="Georgia" panose="02040502050405020303" pitchFamily="18" charset="0"/>
                <a:ea typeface="Corbel"/>
                <a:cs typeface="Corbel"/>
                <a:sym typeface="Corbel"/>
              </a:rPr>
              <a:t>GIVEN</a:t>
            </a:r>
            <a:r>
              <a:rPr lang="en-US" sz="2000" dirty="0">
                <a:solidFill>
                  <a:schemeClr val="lt1"/>
                </a:solidFill>
                <a:latin typeface="Georgia" panose="02040502050405020303" pitchFamily="18" charset="0"/>
                <a:ea typeface="Corbel"/>
                <a:cs typeface="Corbel"/>
                <a:sym typeface="Corbel"/>
              </a:rPr>
              <a:t> an employee management system web application</a:t>
            </a:r>
            <a:endParaRPr sz="2000" dirty="0">
              <a:solidFill>
                <a:schemeClr val="lt1"/>
              </a:solidFill>
              <a:latin typeface="Georgia" panose="02040502050405020303" pitchFamily="18" charset="0"/>
              <a:ea typeface="Corbel"/>
              <a:cs typeface="Corbel"/>
              <a:sym typeface="Corbel"/>
            </a:endParaRPr>
          </a:p>
        </p:txBody>
      </p:sp>
      <p:sp>
        <p:nvSpPr>
          <p:cNvPr id="238" name="Google Shape;238;p12"/>
          <p:cNvSpPr txBox="1"/>
          <p:nvPr/>
        </p:nvSpPr>
        <p:spPr>
          <a:xfrm>
            <a:off x="1117600" y="2962236"/>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log in as an admin</a:t>
            </a:r>
          </a:p>
          <a:p>
            <a:pPr marL="114300" lvl="0" indent="0" algn="l" rtl="0">
              <a:spcBef>
                <a:spcPts val="0"/>
              </a:spcBef>
              <a:spcAft>
                <a:spcPts val="0"/>
              </a:spcAft>
              <a:buSzPts val="1800"/>
              <a:buNone/>
            </a:pPr>
            <a:r>
              <a:rPr lang="en-US" sz="2000" dirty="0">
                <a:latin typeface="Georgia" panose="02040502050405020303" pitchFamily="18" charset="0"/>
              </a:rPr>
              <a:t>THEN I am securely authenticated using JWT-based authentication</a:t>
            </a:r>
          </a:p>
          <a:p>
            <a:pPr marL="0" marR="0" lvl="0" indent="0" algn="l" rtl="0">
              <a:spcBef>
                <a:spcPts val="0"/>
              </a:spcBef>
              <a:spcAft>
                <a:spcPts val="0"/>
              </a:spcAft>
              <a:buNone/>
            </a:pPr>
            <a:endParaRPr sz="1800" dirty="0">
              <a:solidFill>
                <a:schemeClr val="lt1"/>
              </a:solidFill>
              <a:latin typeface="Arial"/>
              <a:ea typeface="Arial"/>
              <a:cs typeface="Arial"/>
              <a:sym typeface="Arial"/>
            </a:endParaRPr>
          </a:p>
        </p:txBody>
      </p:sp>
      <p:sp>
        <p:nvSpPr>
          <p:cNvPr id="239" name="Google Shape;239;p12"/>
          <p:cNvSpPr txBox="1"/>
          <p:nvPr/>
        </p:nvSpPr>
        <p:spPr>
          <a:xfrm>
            <a:off x="1117600" y="4120078"/>
            <a:ext cx="10960100" cy="129266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access the system</a:t>
            </a:r>
          </a:p>
          <a:p>
            <a:pPr marL="114300" lvl="0" indent="0" algn="l" rtl="0">
              <a:spcBef>
                <a:spcPts val="0"/>
              </a:spcBef>
              <a:spcAft>
                <a:spcPts val="0"/>
              </a:spcAft>
              <a:buSzPts val="1800"/>
              <a:buNone/>
            </a:pPr>
            <a:r>
              <a:rPr lang="en-US" sz="2000" dirty="0">
                <a:latin typeface="Georgia" panose="02040502050405020303" pitchFamily="18" charset="0"/>
              </a:rPr>
              <a:t>THEN I am presented with options to view, add, update, and delete departments, roles, and employees</a:t>
            </a:r>
          </a:p>
          <a:p>
            <a:pPr marL="0" marR="0" lvl="0" indent="0" algn="l" rtl="0">
              <a:spcBef>
                <a:spcPts val="0"/>
              </a:spcBef>
              <a:spcAft>
                <a:spcPts val="0"/>
              </a:spcAft>
              <a:buNone/>
            </a:pPr>
            <a:endParaRPr sz="1800" dirty="0">
              <a:solidFill>
                <a:schemeClr val="lt1"/>
              </a:solidFill>
              <a:latin typeface="Georgia" panose="02040502050405020303" pitchFamily="18" charset="0"/>
              <a:ea typeface="Arial"/>
              <a:cs typeface="Arial"/>
              <a:sym typeface="Arial"/>
            </a:endParaRPr>
          </a:p>
        </p:txBody>
      </p:sp>
      <p:sp>
        <p:nvSpPr>
          <p:cNvPr id="240" name="Google Shape;240;p12"/>
          <p:cNvSpPr txBox="1"/>
          <p:nvPr/>
        </p:nvSpPr>
        <p:spPr>
          <a:xfrm>
            <a:off x="1117600" y="5585737"/>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choose to view departments, roles, and employees</a:t>
            </a:r>
          </a:p>
          <a:p>
            <a:pPr marL="114300" lvl="0" indent="0" algn="l" rtl="0">
              <a:spcBef>
                <a:spcPts val="0"/>
              </a:spcBef>
              <a:spcAft>
                <a:spcPts val="0"/>
              </a:spcAft>
              <a:buSzPts val="1800"/>
              <a:buNone/>
            </a:pPr>
            <a:r>
              <a:rPr lang="en-US" sz="2000" dirty="0">
                <a:latin typeface="Georgia" panose="02040502050405020303" pitchFamily="18" charset="0"/>
              </a:rPr>
              <a:t>THEN I am able to see a comprehensive overview of all departments, roles, and employees</a:t>
            </a: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872909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17000" b="-17000"/>
          </a:stretch>
        </a:blipFill>
        <a:effectLst/>
      </p:bgPr>
    </p:bg>
    <p:spTree>
      <p:nvGrpSpPr>
        <p:cNvPr id="1" name="Shape 234"/>
        <p:cNvGrpSpPr/>
        <p:nvPr/>
      </p:nvGrpSpPr>
      <p:grpSpPr>
        <a:xfrm>
          <a:off x="0" y="0"/>
          <a:ext cx="0" cy="0"/>
          <a:chOff x="0" y="0"/>
          <a:chExt cx="0" cy="0"/>
        </a:xfrm>
      </p:grpSpPr>
      <p:sp>
        <p:nvSpPr>
          <p:cNvPr id="235" name="Google Shape;235;p12"/>
          <p:cNvSpPr/>
          <p:nvPr/>
        </p:nvSpPr>
        <p:spPr>
          <a:xfrm>
            <a:off x="1117600" y="4042031"/>
            <a:ext cx="10820400" cy="1152604"/>
          </a:xfrm>
          <a:prstGeom prst="roundRect">
            <a:avLst>
              <a:gd name="adj" fmla="val 16667"/>
            </a:avLst>
          </a:prstGeom>
          <a:solidFill>
            <a:srgbClr val="007D7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6" name="Google Shape;236;p12"/>
          <p:cNvSpPr txBox="1"/>
          <p:nvPr/>
        </p:nvSpPr>
        <p:spPr>
          <a:xfrm>
            <a:off x="121088" y="299774"/>
            <a:ext cx="11808642" cy="6616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700" b="1" dirty="0">
                <a:solidFill>
                  <a:schemeClr val="lt1"/>
                </a:solidFill>
                <a:latin typeface="Georgia" panose="02040502050405020303" pitchFamily="18" charset="0"/>
                <a:ea typeface="Baumans"/>
                <a:cs typeface="Baumans"/>
                <a:sym typeface="Baumans"/>
              </a:rPr>
              <a:t>Concept: MOTIVATION FOR DEVELOPMENT</a:t>
            </a:r>
            <a:endParaRPr sz="3700" dirty="0">
              <a:latin typeface="Georgia" panose="02040502050405020303" pitchFamily="18" charset="0"/>
            </a:endParaRPr>
          </a:p>
        </p:txBody>
      </p:sp>
      <p:sp>
        <p:nvSpPr>
          <p:cNvPr id="237" name="Google Shape;237;p12"/>
          <p:cNvSpPr txBox="1"/>
          <p:nvPr/>
        </p:nvSpPr>
        <p:spPr>
          <a:xfrm>
            <a:off x="1187450" y="1790308"/>
            <a:ext cx="10960100" cy="400069"/>
          </a:xfrm>
          <a:prstGeom prst="rect">
            <a:avLst/>
          </a:prstGeom>
          <a:noFill/>
          <a:ln>
            <a:noFill/>
          </a:ln>
        </p:spPr>
        <p:txBody>
          <a:bodyPr spcFirstLastPara="1" wrap="square" lIns="91425" tIns="45700" rIns="91425" bIns="45700" anchor="t" anchorCtr="0">
            <a:spAutoFit/>
          </a:bodyPr>
          <a:lstStyle/>
          <a:p>
            <a:pPr marL="114300" marR="0" lvl="0" indent="0" algn="just" rtl="0">
              <a:spcBef>
                <a:spcPts val="0"/>
              </a:spcBef>
              <a:spcAft>
                <a:spcPts val="0"/>
              </a:spcAft>
              <a:buClr>
                <a:srgbClr val="00B0F0"/>
              </a:buClr>
              <a:buSzPts val="1800"/>
              <a:buFont typeface="Corbel"/>
              <a:buNone/>
            </a:pPr>
            <a:r>
              <a:rPr lang="en-US" sz="2000" b="1" dirty="0">
                <a:latin typeface="Georgia" panose="02040502050405020303" pitchFamily="18" charset="0"/>
                <a:ea typeface="Corbel"/>
                <a:cs typeface="Corbel"/>
                <a:sym typeface="Corbel"/>
              </a:rPr>
              <a:t>GIVEN</a:t>
            </a:r>
            <a:r>
              <a:rPr lang="en-US" sz="2000" dirty="0">
                <a:solidFill>
                  <a:schemeClr val="lt1"/>
                </a:solidFill>
                <a:latin typeface="Georgia" panose="02040502050405020303" pitchFamily="18" charset="0"/>
                <a:ea typeface="Corbel"/>
                <a:cs typeface="Corbel"/>
                <a:sym typeface="Corbel"/>
              </a:rPr>
              <a:t> an employee management system web application</a:t>
            </a:r>
            <a:endParaRPr sz="2000" dirty="0">
              <a:solidFill>
                <a:schemeClr val="lt1"/>
              </a:solidFill>
              <a:latin typeface="Georgia" panose="02040502050405020303" pitchFamily="18" charset="0"/>
              <a:ea typeface="Corbel"/>
              <a:cs typeface="Corbel"/>
              <a:sym typeface="Corbel"/>
            </a:endParaRPr>
          </a:p>
        </p:txBody>
      </p:sp>
      <p:sp>
        <p:nvSpPr>
          <p:cNvPr id="238" name="Google Shape;238;p12"/>
          <p:cNvSpPr txBox="1"/>
          <p:nvPr/>
        </p:nvSpPr>
        <p:spPr>
          <a:xfrm>
            <a:off x="1117600" y="2962236"/>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log in as an admin</a:t>
            </a:r>
          </a:p>
          <a:p>
            <a:pPr marL="114300" lvl="0" indent="0" algn="l" rtl="0">
              <a:spcBef>
                <a:spcPts val="0"/>
              </a:spcBef>
              <a:spcAft>
                <a:spcPts val="0"/>
              </a:spcAft>
              <a:buSzPts val="1800"/>
              <a:buNone/>
            </a:pPr>
            <a:r>
              <a:rPr lang="en-US" sz="2000" dirty="0">
                <a:latin typeface="Georgia" panose="02040502050405020303" pitchFamily="18" charset="0"/>
              </a:rPr>
              <a:t>THEN I am securely authenticated using JWT-based authentication</a:t>
            </a:r>
          </a:p>
          <a:p>
            <a:pPr marL="0" marR="0" lvl="0" indent="0" algn="l" rtl="0">
              <a:spcBef>
                <a:spcPts val="0"/>
              </a:spcBef>
              <a:spcAft>
                <a:spcPts val="0"/>
              </a:spcAft>
              <a:buNone/>
            </a:pPr>
            <a:endParaRPr sz="1800" dirty="0">
              <a:solidFill>
                <a:schemeClr val="lt1"/>
              </a:solidFill>
              <a:latin typeface="Arial"/>
              <a:ea typeface="Arial"/>
              <a:cs typeface="Arial"/>
              <a:sym typeface="Arial"/>
            </a:endParaRPr>
          </a:p>
        </p:txBody>
      </p:sp>
      <p:sp>
        <p:nvSpPr>
          <p:cNvPr id="239" name="Google Shape;239;p12"/>
          <p:cNvSpPr txBox="1"/>
          <p:nvPr/>
        </p:nvSpPr>
        <p:spPr>
          <a:xfrm>
            <a:off x="1117600" y="4120078"/>
            <a:ext cx="10960100" cy="129266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access the system</a:t>
            </a:r>
          </a:p>
          <a:p>
            <a:pPr marL="114300" lvl="0" indent="0" algn="l" rtl="0">
              <a:spcBef>
                <a:spcPts val="0"/>
              </a:spcBef>
              <a:spcAft>
                <a:spcPts val="0"/>
              </a:spcAft>
              <a:buSzPts val="1800"/>
              <a:buNone/>
            </a:pPr>
            <a:r>
              <a:rPr lang="en-US" sz="2000" dirty="0">
                <a:latin typeface="Georgia" panose="02040502050405020303" pitchFamily="18" charset="0"/>
              </a:rPr>
              <a:t>THEN I am presented with options to view, add, update, and delete departments, roles, and employees</a:t>
            </a:r>
          </a:p>
          <a:p>
            <a:pPr marL="0" marR="0" lvl="0" indent="0" algn="l" rtl="0">
              <a:spcBef>
                <a:spcPts val="0"/>
              </a:spcBef>
              <a:spcAft>
                <a:spcPts val="0"/>
              </a:spcAft>
              <a:buNone/>
            </a:pPr>
            <a:endParaRPr sz="1800" dirty="0">
              <a:solidFill>
                <a:schemeClr val="lt1"/>
              </a:solidFill>
              <a:latin typeface="Georgia" panose="02040502050405020303" pitchFamily="18" charset="0"/>
              <a:ea typeface="Arial"/>
              <a:cs typeface="Arial"/>
              <a:sym typeface="Arial"/>
            </a:endParaRPr>
          </a:p>
        </p:txBody>
      </p:sp>
      <p:sp>
        <p:nvSpPr>
          <p:cNvPr id="240" name="Google Shape;240;p12"/>
          <p:cNvSpPr txBox="1"/>
          <p:nvPr/>
        </p:nvSpPr>
        <p:spPr>
          <a:xfrm>
            <a:off x="1117600" y="5585737"/>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choose to view departments, roles, and employees</a:t>
            </a:r>
          </a:p>
          <a:p>
            <a:pPr marL="114300" lvl="0" indent="0" algn="l" rtl="0">
              <a:spcBef>
                <a:spcPts val="0"/>
              </a:spcBef>
              <a:spcAft>
                <a:spcPts val="0"/>
              </a:spcAft>
              <a:buSzPts val="1800"/>
              <a:buNone/>
            </a:pPr>
            <a:r>
              <a:rPr lang="en-US" sz="2000" dirty="0">
                <a:latin typeface="Georgia" panose="02040502050405020303" pitchFamily="18" charset="0"/>
              </a:rPr>
              <a:t>THEN I am able to see a comprehensive overview of all departments, roles, and employees</a:t>
            </a: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0763350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17000" b="-17000"/>
          </a:stretch>
        </a:blipFill>
        <a:effectLst/>
      </p:bgPr>
    </p:bg>
    <p:spTree>
      <p:nvGrpSpPr>
        <p:cNvPr id="1" name="Shape 234"/>
        <p:cNvGrpSpPr/>
        <p:nvPr/>
      </p:nvGrpSpPr>
      <p:grpSpPr>
        <a:xfrm>
          <a:off x="0" y="0"/>
          <a:ext cx="0" cy="0"/>
          <a:chOff x="0" y="0"/>
          <a:chExt cx="0" cy="0"/>
        </a:xfrm>
      </p:grpSpPr>
      <p:sp>
        <p:nvSpPr>
          <p:cNvPr id="235" name="Google Shape;235;p12"/>
          <p:cNvSpPr/>
          <p:nvPr/>
        </p:nvSpPr>
        <p:spPr>
          <a:xfrm>
            <a:off x="1053805" y="5412740"/>
            <a:ext cx="10820400" cy="1152604"/>
          </a:xfrm>
          <a:prstGeom prst="roundRect">
            <a:avLst>
              <a:gd name="adj" fmla="val 16667"/>
            </a:avLst>
          </a:prstGeom>
          <a:solidFill>
            <a:srgbClr val="007D7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6" name="Google Shape;236;p12"/>
          <p:cNvSpPr txBox="1"/>
          <p:nvPr/>
        </p:nvSpPr>
        <p:spPr>
          <a:xfrm>
            <a:off x="121088" y="299774"/>
            <a:ext cx="11808642" cy="6616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700" b="1" dirty="0">
                <a:solidFill>
                  <a:schemeClr val="lt1"/>
                </a:solidFill>
                <a:latin typeface="Georgia" panose="02040502050405020303" pitchFamily="18" charset="0"/>
                <a:ea typeface="Baumans"/>
                <a:cs typeface="Baumans"/>
                <a:sym typeface="Baumans"/>
              </a:rPr>
              <a:t>Concept: MOTIVATION FOR DEVELOPMENT</a:t>
            </a:r>
            <a:endParaRPr sz="3700" dirty="0">
              <a:latin typeface="Georgia" panose="02040502050405020303" pitchFamily="18" charset="0"/>
            </a:endParaRPr>
          </a:p>
        </p:txBody>
      </p:sp>
      <p:sp>
        <p:nvSpPr>
          <p:cNvPr id="237" name="Google Shape;237;p12"/>
          <p:cNvSpPr txBox="1"/>
          <p:nvPr/>
        </p:nvSpPr>
        <p:spPr>
          <a:xfrm>
            <a:off x="1187450" y="1790308"/>
            <a:ext cx="10960100" cy="400069"/>
          </a:xfrm>
          <a:prstGeom prst="rect">
            <a:avLst/>
          </a:prstGeom>
          <a:noFill/>
          <a:ln>
            <a:noFill/>
          </a:ln>
        </p:spPr>
        <p:txBody>
          <a:bodyPr spcFirstLastPara="1" wrap="square" lIns="91425" tIns="45700" rIns="91425" bIns="45700" anchor="t" anchorCtr="0">
            <a:spAutoFit/>
          </a:bodyPr>
          <a:lstStyle/>
          <a:p>
            <a:pPr marL="114300" marR="0" lvl="0" indent="0" algn="just" rtl="0">
              <a:spcBef>
                <a:spcPts val="0"/>
              </a:spcBef>
              <a:spcAft>
                <a:spcPts val="0"/>
              </a:spcAft>
              <a:buClr>
                <a:srgbClr val="00B0F0"/>
              </a:buClr>
              <a:buSzPts val="1800"/>
              <a:buFont typeface="Corbel"/>
              <a:buNone/>
            </a:pPr>
            <a:r>
              <a:rPr lang="en-US" sz="2000" b="1" dirty="0">
                <a:latin typeface="Georgia" panose="02040502050405020303" pitchFamily="18" charset="0"/>
                <a:ea typeface="Corbel"/>
                <a:cs typeface="Corbel"/>
                <a:sym typeface="Corbel"/>
              </a:rPr>
              <a:t>GIVEN</a:t>
            </a:r>
            <a:r>
              <a:rPr lang="en-US" sz="2000" dirty="0">
                <a:solidFill>
                  <a:schemeClr val="lt1"/>
                </a:solidFill>
                <a:latin typeface="Georgia" panose="02040502050405020303" pitchFamily="18" charset="0"/>
                <a:ea typeface="Corbel"/>
                <a:cs typeface="Corbel"/>
                <a:sym typeface="Corbel"/>
              </a:rPr>
              <a:t> an employee management system web application</a:t>
            </a:r>
            <a:endParaRPr sz="2000" dirty="0">
              <a:solidFill>
                <a:schemeClr val="lt1"/>
              </a:solidFill>
              <a:latin typeface="Georgia" panose="02040502050405020303" pitchFamily="18" charset="0"/>
              <a:ea typeface="Corbel"/>
              <a:cs typeface="Corbel"/>
              <a:sym typeface="Corbel"/>
            </a:endParaRPr>
          </a:p>
        </p:txBody>
      </p:sp>
      <p:sp>
        <p:nvSpPr>
          <p:cNvPr id="238" name="Google Shape;238;p12"/>
          <p:cNvSpPr txBox="1"/>
          <p:nvPr/>
        </p:nvSpPr>
        <p:spPr>
          <a:xfrm>
            <a:off x="1117600" y="2962236"/>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log in as an admin</a:t>
            </a:r>
          </a:p>
          <a:p>
            <a:pPr marL="114300" lvl="0" indent="0" algn="l" rtl="0">
              <a:spcBef>
                <a:spcPts val="0"/>
              </a:spcBef>
              <a:spcAft>
                <a:spcPts val="0"/>
              </a:spcAft>
              <a:buSzPts val="1800"/>
              <a:buNone/>
            </a:pPr>
            <a:r>
              <a:rPr lang="en-US" sz="2000" dirty="0">
                <a:latin typeface="Georgia" panose="02040502050405020303" pitchFamily="18" charset="0"/>
              </a:rPr>
              <a:t>THEN I am securely authenticated using JWT-based authentication</a:t>
            </a:r>
          </a:p>
          <a:p>
            <a:pPr marL="0" marR="0" lvl="0" indent="0" algn="l" rtl="0">
              <a:spcBef>
                <a:spcPts val="0"/>
              </a:spcBef>
              <a:spcAft>
                <a:spcPts val="0"/>
              </a:spcAft>
              <a:buNone/>
            </a:pPr>
            <a:endParaRPr sz="1800" dirty="0">
              <a:solidFill>
                <a:schemeClr val="lt1"/>
              </a:solidFill>
              <a:latin typeface="Arial"/>
              <a:ea typeface="Arial"/>
              <a:cs typeface="Arial"/>
              <a:sym typeface="Arial"/>
            </a:endParaRPr>
          </a:p>
        </p:txBody>
      </p:sp>
      <p:sp>
        <p:nvSpPr>
          <p:cNvPr id="239" name="Google Shape;239;p12"/>
          <p:cNvSpPr txBox="1"/>
          <p:nvPr/>
        </p:nvSpPr>
        <p:spPr>
          <a:xfrm>
            <a:off x="1117600" y="4120078"/>
            <a:ext cx="10960100" cy="129266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access the system</a:t>
            </a:r>
          </a:p>
          <a:p>
            <a:pPr marL="114300" lvl="0" indent="0" algn="l" rtl="0">
              <a:spcBef>
                <a:spcPts val="0"/>
              </a:spcBef>
              <a:spcAft>
                <a:spcPts val="0"/>
              </a:spcAft>
              <a:buSzPts val="1800"/>
              <a:buNone/>
            </a:pPr>
            <a:r>
              <a:rPr lang="en-US" sz="2000" dirty="0">
                <a:latin typeface="Georgia" panose="02040502050405020303" pitchFamily="18" charset="0"/>
              </a:rPr>
              <a:t>THEN I am presented with options to view, add, update, and delete departments, roles, and employees</a:t>
            </a:r>
          </a:p>
          <a:p>
            <a:pPr marL="0" marR="0" lvl="0" indent="0" algn="l" rtl="0">
              <a:spcBef>
                <a:spcPts val="0"/>
              </a:spcBef>
              <a:spcAft>
                <a:spcPts val="0"/>
              </a:spcAft>
              <a:buNone/>
            </a:pPr>
            <a:endParaRPr sz="1800" dirty="0">
              <a:solidFill>
                <a:schemeClr val="lt1"/>
              </a:solidFill>
              <a:latin typeface="Georgia" panose="02040502050405020303" pitchFamily="18" charset="0"/>
              <a:ea typeface="Arial"/>
              <a:cs typeface="Arial"/>
              <a:sym typeface="Arial"/>
            </a:endParaRPr>
          </a:p>
        </p:txBody>
      </p:sp>
      <p:sp>
        <p:nvSpPr>
          <p:cNvPr id="240" name="Google Shape;240;p12"/>
          <p:cNvSpPr txBox="1"/>
          <p:nvPr/>
        </p:nvSpPr>
        <p:spPr>
          <a:xfrm>
            <a:off x="1117600" y="5585737"/>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choose to view departments, roles, and employees</a:t>
            </a:r>
          </a:p>
          <a:p>
            <a:pPr marL="114300" lvl="0" indent="0" algn="l" rtl="0">
              <a:spcBef>
                <a:spcPts val="0"/>
              </a:spcBef>
              <a:spcAft>
                <a:spcPts val="0"/>
              </a:spcAft>
              <a:buSzPts val="1800"/>
              <a:buNone/>
            </a:pPr>
            <a:r>
              <a:rPr lang="en-US" sz="2000" dirty="0">
                <a:latin typeface="Georgia" panose="02040502050405020303" pitchFamily="18" charset="0"/>
              </a:rPr>
              <a:t>THEN I am able to see a comprehensive overview of all departments, roles, and employees</a:t>
            </a:r>
          </a:p>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4466800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1419428"/>
            <a:ext cx="10820400" cy="1152604"/>
          </a:xfrm>
          <a:prstGeom prst="roundRect">
            <a:avLst>
              <a:gd name="adj" fmla="val 16667"/>
            </a:avLst>
          </a:prstGeom>
          <a:solidFill>
            <a:srgbClr val="FEE2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32539" y="1603497"/>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employees by manager or department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see the relevant employee information grouped accordingly</a:t>
            </a:r>
          </a:p>
          <a:p>
            <a:pPr marL="0" marR="0" lvl="0" indent="0" algn="l" rtl="0">
              <a:spcBef>
                <a:spcPts val="0"/>
              </a:spcBef>
              <a:spcAft>
                <a:spcPts val="0"/>
              </a:spcAft>
              <a:buNone/>
            </a:pPr>
            <a:endParaRPr lang="en-US" sz="2000" dirty="0">
              <a:solidFill>
                <a:schemeClr val="bg1"/>
              </a:solidFill>
              <a:latin typeface="Georgia" panose="02040502050405020303" pitchFamily="18" charset="0"/>
              <a:ea typeface="Corbel"/>
              <a:cs typeface="Corbel"/>
              <a:sym typeface="Corbel"/>
            </a:endParaRPr>
          </a:p>
        </p:txBody>
      </p:sp>
      <p:sp>
        <p:nvSpPr>
          <p:cNvPr id="272" name="Google Shape;272;p15"/>
          <p:cNvSpPr txBox="1"/>
          <p:nvPr/>
        </p:nvSpPr>
        <p:spPr>
          <a:xfrm>
            <a:off x="1032539" y="2984124"/>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the total department budget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see the calculated budget based on employee salaries within each department</a:t>
            </a:r>
            <a:endParaRPr lang="en-US" sz="1800" dirty="0">
              <a:solidFill>
                <a:schemeClr val="bg1"/>
              </a:solidFill>
              <a:latin typeface="Georgia" panose="02040502050405020303" pitchFamily="18" charset="0"/>
              <a:ea typeface="Arial"/>
              <a:cs typeface="Arial"/>
              <a:sym typeface="Arial"/>
            </a:endParaRPr>
          </a:p>
        </p:txBody>
      </p:sp>
      <p:sp>
        <p:nvSpPr>
          <p:cNvPr id="273" name="Google Shape;273;p15"/>
          <p:cNvSpPr txBox="1"/>
          <p:nvPr/>
        </p:nvSpPr>
        <p:spPr>
          <a:xfrm>
            <a:off x="1032539" y="4318558"/>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add a new department, role, or employee</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am able to input the necessary details to create a new entry in the database</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4" name="Google Shape;274;p15"/>
          <p:cNvSpPr txBox="1"/>
          <p:nvPr/>
        </p:nvSpPr>
        <p:spPr>
          <a:xfrm>
            <a:off x="1032539" y="5687675"/>
            <a:ext cx="10960100" cy="1292621"/>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update employee roles or manager assignments</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modify relevant information to reflect accurate responsibilities and reporting structures</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6" name="Google Shape;276;p15"/>
          <p:cNvSpPr txBox="1"/>
          <p:nvPr/>
        </p:nvSpPr>
        <p:spPr>
          <a:xfrm>
            <a:off x="259311" y="167415"/>
            <a:ext cx="11593628"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bg1"/>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MOTIVATION FOR DEVELOPMENT</a:t>
            </a:r>
            <a:endParaRPr sz="4500" dirty="0">
              <a:solidFill>
                <a:schemeClr val="bg1"/>
              </a:solidFill>
              <a:effectLst>
                <a:outerShdw blurRad="38100" dist="38100" dir="2700000" algn="tl">
                  <a:srgbClr val="000000">
                    <a:alpha val="43137"/>
                  </a:srgbClr>
                </a:outerShdw>
              </a:effectLst>
              <a:latin typeface="Georgia" panose="02040502050405020303" pitchFamily="18" charset="0"/>
            </a:endParaRPr>
          </a:p>
        </p:txBody>
      </p:sp>
    </p:spTree>
    <p:extLst>
      <p:ext uri="{BB962C8B-B14F-4D97-AF65-F5344CB8AC3E}">
        <p14:creationId xmlns:p14="http://schemas.microsoft.com/office/powerpoint/2010/main" val="759330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2781682"/>
            <a:ext cx="10820400" cy="1152604"/>
          </a:xfrm>
          <a:prstGeom prst="roundRect">
            <a:avLst>
              <a:gd name="adj" fmla="val 16667"/>
            </a:avLst>
          </a:prstGeom>
          <a:solidFill>
            <a:srgbClr val="FEE2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32539" y="1603497"/>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employees by manager or department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see the relevant employee information grouped accordingly</a:t>
            </a:r>
          </a:p>
          <a:p>
            <a:pPr marL="0" marR="0" lvl="0" indent="0" algn="l" rtl="0">
              <a:spcBef>
                <a:spcPts val="0"/>
              </a:spcBef>
              <a:spcAft>
                <a:spcPts val="0"/>
              </a:spcAft>
              <a:buNone/>
            </a:pPr>
            <a:endParaRPr lang="en-US" sz="2000" dirty="0">
              <a:solidFill>
                <a:schemeClr val="bg1"/>
              </a:solidFill>
              <a:latin typeface="Georgia" panose="02040502050405020303" pitchFamily="18" charset="0"/>
              <a:ea typeface="Corbel"/>
              <a:cs typeface="Corbel"/>
              <a:sym typeface="Corbel"/>
            </a:endParaRPr>
          </a:p>
        </p:txBody>
      </p:sp>
      <p:sp>
        <p:nvSpPr>
          <p:cNvPr id="272" name="Google Shape;272;p15"/>
          <p:cNvSpPr txBox="1"/>
          <p:nvPr/>
        </p:nvSpPr>
        <p:spPr>
          <a:xfrm>
            <a:off x="1032539" y="2984124"/>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the total department budget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see the calculated budget based on employee salaries within each department</a:t>
            </a:r>
            <a:endParaRPr lang="en-US" sz="1800" dirty="0">
              <a:solidFill>
                <a:schemeClr val="bg1"/>
              </a:solidFill>
              <a:latin typeface="Georgia" panose="02040502050405020303" pitchFamily="18" charset="0"/>
              <a:ea typeface="Arial"/>
              <a:cs typeface="Arial"/>
              <a:sym typeface="Arial"/>
            </a:endParaRPr>
          </a:p>
        </p:txBody>
      </p:sp>
      <p:sp>
        <p:nvSpPr>
          <p:cNvPr id="273" name="Google Shape;273;p15"/>
          <p:cNvSpPr txBox="1"/>
          <p:nvPr/>
        </p:nvSpPr>
        <p:spPr>
          <a:xfrm>
            <a:off x="1032539" y="4318558"/>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add a new department, role, or employee</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am able to input the necessary details to create a new entry in the database</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4" name="Google Shape;274;p15"/>
          <p:cNvSpPr txBox="1"/>
          <p:nvPr/>
        </p:nvSpPr>
        <p:spPr>
          <a:xfrm>
            <a:off x="1032539" y="5687675"/>
            <a:ext cx="10960100" cy="1292621"/>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update employee roles or manager assignments</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modify relevant information to reflect accurate responsibilities and reporting structures</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6" name="Google Shape;276;p15"/>
          <p:cNvSpPr txBox="1"/>
          <p:nvPr/>
        </p:nvSpPr>
        <p:spPr>
          <a:xfrm>
            <a:off x="259311" y="167415"/>
            <a:ext cx="11593628"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bg1"/>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MOTIVATION FOR DEVELOPMENT</a:t>
            </a:r>
            <a:endParaRPr sz="4500" dirty="0">
              <a:solidFill>
                <a:schemeClr val="bg1"/>
              </a:solidFill>
              <a:effectLst>
                <a:outerShdw blurRad="38100" dist="38100" dir="2700000" algn="tl">
                  <a:srgbClr val="000000">
                    <a:alpha val="43137"/>
                  </a:srgbClr>
                </a:outerShdw>
              </a:effectLst>
              <a:latin typeface="Georgia" panose="02040502050405020303" pitchFamily="18" charset="0"/>
            </a:endParaRPr>
          </a:p>
        </p:txBody>
      </p:sp>
    </p:spTree>
    <p:extLst>
      <p:ext uri="{BB962C8B-B14F-4D97-AF65-F5344CB8AC3E}">
        <p14:creationId xmlns:p14="http://schemas.microsoft.com/office/powerpoint/2010/main" val="10499768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4195069"/>
            <a:ext cx="10820400" cy="1152604"/>
          </a:xfrm>
          <a:prstGeom prst="roundRect">
            <a:avLst>
              <a:gd name="adj" fmla="val 16667"/>
            </a:avLst>
          </a:prstGeom>
          <a:solidFill>
            <a:srgbClr val="FEE2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32539" y="1603497"/>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employees by manager or department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see the relevant employee information grouped accordingly</a:t>
            </a:r>
          </a:p>
          <a:p>
            <a:pPr marL="0" marR="0" lvl="0" indent="0" algn="l" rtl="0">
              <a:spcBef>
                <a:spcPts val="0"/>
              </a:spcBef>
              <a:spcAft>
                <a:spcPts val="0"/>
              </a:spcAft>
              <a:buNone/>
            </a:pPr>
            <a:endParaRPr lang="en-US" sz="2000" dirty="0">
              <a:solidFill>
                <a:schemeClr val="bg1"/>
              </a:solidFill>
              <a:latin typeface="Georgia" panose="02040502050405020303" pitchFamily="18" charset="0"/>
              <a:ea typeface="Corbel"/>
              <a:cs typeface="Corbel"/>
              <a:sym typeface="Corbel"/>
            </a:endParaRPr>
          </a:p>
        </p:txBody>
      </p:sp>
      <p:sp>
        <p:nvSpPr>
          <p:cNvPr id="272" name="Google Shape;272;p15"/>
          <p:cNvSpPr txBox="1"/>
          <p:nvPr/>
        </p:nvSpPr>
        <p:spPr>
          <a:xfrm>
            <a:off x="1032539" y="2984124"/>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the total department budget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see the calculated budget based on employee salaries within each department</a:t>
            </a:r>
            <a:endParaRPr lang="en-US" sz="1800" dirty="0">
              <a:solidFill>
                <a:schemeClr val="bg1"/>
              </a:solidFill>
              <a:latin typeface="Georgia" panose="02040502050405020303" pitchFamily="18" charset="0"/>
              <a:ea typeface="Arial"/>
              <a:cs typeface="Arial"/>
              <a:sym typeface="Arial"/>
            </a:endParaRPr>
          </a:p>
        </p:txBody>
      </p:sp>
      <p:sp>
        <p:nvSpPr>
          <p:cNvPr id="273" name="Google Shape;273;p15"/>
          <p:cNvSpPr txBox="1"/>
          <p:nvPr/>
        </p:nvSpPr>
        <p:spPr>
          <a:xfrm>
            <a:off x="1032539" y="4318558"/>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add a new department, role, or employee</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am able to input the necessary details to create a new entry in the database</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4" name="Google Shape;274;p15"/>
          <p:cNvSpPr txBox="1"/>
          <p:nvPr/>
        </p:nvSpPr>
        <p:spPr>
          <a:xfrm>
            <a:off x="1032539" y="5687675"/>
            <a:ext cx="10960100" cy="1292621"/>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update employee roles or manager assignments</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modify relevant information to reflect accurate responsibilities and reporting structures</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6" name="Google Shape;276;p15"/>
          <p:cNvSpPr txBox="1"/>
          <p:nvPr/>
        </p:nvSpPr>
        <p:spPr>
          <a:xfrm>
            <a:off x="259311" y="167415"/>
            <a:ext cx="11593628"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bg1"/>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MOTIVATION FOR DEVELOPMENT</a:t>
            </a:r>
            <a:endParaRPr sz="4500" dirty="0">
              <a:solidFill>
                <a:schemeClr val="bg1"/>
              </a:solidFill>
              <a:effectLst>
                <a:outerShdw blurRad="38100" dist="38100" dir="2700000" algn="tl">
                  <a:srgbClr val="000000">
                    <a:alpha val="43137"/>
                  </a:srgbClr>
                </a:outerShdw>
              </a:effectLst>
              <a:latin typeface="Georgia" panose="02040502050405020303" pitchFamily="18" charset="0"/>
            </a:endParaRPr>
          </a:p>
        </p:txBody>
      </p:sp>
    </p:spTree>
    <p:extLst>
      <p:ext uri="{BB962C8B-B14F-4D97-AF65-F5344CB8AC3E}">
        <p14:creationId xmlns:p14="http://schemas.microsoft.com/office/powerpoint/2010/main" val="399355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5591478"/>
            <a:ext cx="10820400" cy="1152604"/>
          </a:xfrm>
          <a:prstGeom prst="roundRect">
            <a:avLst>
              <a:gd name="adj" fmla="val 16667"/>
            </a:avLst>
          </a:prstGeom>
          <a:solidFill>
            <a:srgbClr val="FEE2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32539" y="1603497"/>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employees by manager or department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see the relevant employee information grouped accordingly</a:t>
            </a:r>
          </a:p>
          <a:p>
            <a:pPr marL="0" marR="0" lvl="0" indent="0" algn="l" rtl="0">
              <a:spcBef>
                <a:spcPts val="0"/>
              </a:spcBef>
              <a:spcAft>
                <a:spcPts val="0"/>
              </a:spcAft>
              <a:buNone/>
            </a:pPr>
            <a:endParaRPr lang="en-US" sz="2000" dirty="0">
              <a:solidFill>
                <a:schemeClr val="bg1"/>
              </a:solidFill>
              <a:latin typeface="Georgia" panose="02040502050405020303" pitchFamily="18" charset="0"/>
              <a:ea typeface="Corbel"/>
              <a:cs typeface="Corbel"/>
              <a:sym typeface="Corbel"/>
            </a:endParaRPr>
          </a:p>
        </p:txBody>
      </p:sp>
      <p:sp>
        <p:nvSpPr>
          <p:cNvPr id="272" name="Google Shape;272;p15"/>
          <p:cNvSpPr txBox="1"/>
          <p:nvPr/>
        </p:nvSpPr>
        <p:spPr>
          <a:xfrm>
            <a:off x="1032539" y="2984124"/>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view the total department budget</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see the calculated budget based on employee salaries within each department</a:t>
            </a:r>
            <a:endParaRPr lang="en-US" sz="1800" dirty="0">
              <a:solidFill>
                <a:schemeClr val="bg1"/>
              </a:solidFill>
              <a:latin typeface="Georgia" panose="02040502050405020303" pitchFamily="18" charset="0"/>
              <a:ea typeface="Arial"/>
              <a:cs typeface="Arial"/>
              <a:sym typeface="Arial"/>
            </a:endParaRPr>
          </a:p>
        </p:txBody>
      </p:sp>
      <p:sp>
        <p:nvSpPr>
          <p:cNvPr id="273" name="Google Shape;273;p15"/>
          <p:cNvSpPr txBox="1"/>
          <p:nvPr/>
        </p:nvSpPr>
        <p:spPr>
          <a:xfrm>
            <a:off x="1032539" y="4318558"/>
            <a:ext cx="10960100" cy="984845"/>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add a new department, role, or employee</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am able to input the necessary details to create a new entry in the database</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4" name="Google Shape;274;p15"/>
          <p:cNvSpPr txBox="1"/>
          <p:nvPr/>
        </p:nvSpPr>
        <p:spPr>
          <a:xfrm>
            <a:off x="1032539" y="5687675"/>
            <a:ext cx="10960100" cy="1292621"/>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WHEN I update employee roles or manager assignments</a:t>
            </a:r>
          </a:p>
          <a:p>
            <a:pPr marL="114300" lvl="0" indent="0" algn="l" rtl="0">
              <a:spcBef>
                <a:spcPts val="0"/>
              </a:spcBef>
              <a:spcAft>
                <a:spcPts val="0"/>
              </a:spcAft>
              <a:buSzPts val="1800"/>
              <a:buNone/>
            </a:pPr>
            <a:r>
              <a:rPr lang="en-US" sz="2000" dirty="0">
                <a:solidFill>
                  <a:schemeClr val="bg1"/>
                </a:solidFill>
                <a:latin typeface="Georgia" panose="02040502050405020303" pitchFamily="18" charset="0"/>
              </a:rPr>
              <a:t>THEN I can modify relevant information to reflect accurate responsibilities and reporting structures</a:t>
            </a:r>
          </a:p>
          <a:p>
            <a:pPr marL="0" marR="0" lvl="0" indent="0" algn="l" rtl="0">
              <a:spcBef>
                <a:spcPts val="0"/>
              </a:spcBef>
              <a:spcAft>
                <a:spcPts val="0"/>
              </a:spcAft>
              <a:buNone/>
            </a:pPr>
            <a:endParaRPr lang="en-US" sz="1800" dirty="0">
              <a:solidFill>
                <a:schemeClr val="bg1"/>
              </a:solidFill>
              <a:latin typeface="Georgia" panose="02040502050405020303" pitchFamily="18" charset="0"/>
              <a:ea typeface="Arial"/>
              <a:cs typeface="Arial"/>
              <a:sym typeface="Arial"/>
            </a:endParaRPr>
          </a:p>
        </p:txBody>
      </p:sp>
      <p:sp>
        <p:nvSpPr>
          <p:cNvPr id="276" name="Google Shape;276;p15"/>
          <p:cNvSpPr txBox="1"/>
          <p:nvPr/>
        </p:nvSpPr>
        <p:spPr>
          <a:xfrm>
            <a:off x="259311" y="167415"/>
            <a:ext cx="11593628"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bg1"/>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MOTIVATION FOR DEVELOPMENT</a:t>
            </a:r>
            <a:endParaRPr sz="4500" dirty="0">
              <a:solidFill>
                <a:schemeClr val="bg1"/>
              </a:solidFill>
              <a:effectLst>
                <a:outerShdw blurRad="38100" dist="38100" dir="2700000" algn="tl">
                  <a:srgbClr val="000000">
                    <a:alpha val="43137"/>
                  </a:srgbClr>
                </a:outerShdw>
              </a:effectLst>
              <a:latin typeface="Georgia" panose="02040502050405020303" pitchFamily="18" charset="0"/>
            </a:endParaRPr>
          </a:p>
        </p:txBody>
      </p:sp>
    </p:spTree>
    <p:extLst>
      <p:ext uri="{BB962C8B-B14F-4D97-AF65-F5344CB8AC3E}">
        <p14:creationId xmlns:p14="http://schemas.microsoft.com/office/powerpoint/2010/main" val="20031295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926214" y="1275282"/>
            <a:ext cx="10820400" cy="1152604"/>
          </a:xfrm>
          <a:prstGeom prst="roundRect">
            <a:avLst>
              <a:gd name="adj" fmla="val 16667"/>
            </a:avLst>
          </a:prstGeom>
          <a:solidFill>
            <a:srgbClr val="357D1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47750" y="1497661"/>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delete a department, role, or employee</a:t>
            </a:r>
          </a:p>
          <a:p>
            <a:pPr marL="114300" lvl="0" indent="0" algn="l" rtl="0">
              <a:spcBef>
                <a:spcPts val="0"/>
              </a:spcBef>
              <a:spcAft>
                <a:spcPts val="0"/>
              </a:spcAft>
              <a:buSzPts val="1800"/>
              <a:buNone/>
            </a:pPr>
            <a:r>
              <a:rPr lang="en-US" sz="2000" dirty="0">
                <a:latin typeface="Georgia" panose="02040502050405020303" pitchFamily="18" charset="0"/>
              </a:rPr>
              <a:t>THEN I can efficiently remove the selected entry from the database</a:t>
            </a:r>
          </a:p>
        </p:txBody>
      </p:sp>
      <p:sp>
        <p:nvSpPr>
          <p:cNvPr id="272" name="Google Shape;272;p15"/>
          <p:cNvSpPr txBox="1"/>
          <p:nvPr/>
        </p:nvSpPr>
        <p:spPr>
          <a:xfrm>
            <a:off x="1032539" y="2770914"/>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interact with the user interface</a:t>
            </a:r>
          </a:p>
          <a:p>
            <a:pPr marL="114300" lvl="0" indent="0" algn="l" rtl="0">
              <a:spcBef>
                <a:spcPts val="0"/>
              </a:spcBef>
              <a:spcAft>
                <a:spcPts val="0"/>
              </a:spcAft>
              <a:buSzPts val="1800"/>
              <a:buNone/>
            </a:pPr>
            <a:r>
              <a:rPr lang="en-US" sz="2000" dirty="0">
                <a:latin typeface="Georgia" panose="02040502050405020303" pitchFamily="18" charset="0"/>
              </a:rPr>
              <a:t>THEN I find it intuitive and user-friendly, built using React components</a:t>
            </a:r>
          </a:p>
          <a:p>
            <a:pPr marL="114300" lvl="0" indent="0" algn="l" rtl="0">
              <a:spcBef>
                <a:spcPts val="0"/>
              </a:spcBef>
              <a:spcAft>
                <a:spcPts val="0"/>
              </a:spcAft>
              <a:buSzPts val="1800"/>
              <a:buNone/>
            </a:pPr>
            <a:endParaRPr lang="en-US" sz="2000" dirty="0">
              <a:latin typeface="Georgia" panose="02040502050405020303" pitchFamily="18" charset="0"/>
            </a:endParaRPr>
          </a:p>
        </p:txBody>
      </p:sp>
      <p:sp>
        <p:nvSpPr>
          <p:cNvPr id="273" name="Google Shape;273;p15"/>
          <p:cNvSpPr txBox="1"/>
          <p:nvPr/>
        </p:nvSpPr>
        <p:spPr>
          <a:xfrm>
            <a:off x="1032539" y="4021933"/>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navigate through different views</a:t>
            </a:r>
          </a:p>
          <a:p>
            <a:pPr marL="114300" lvl="0" indent="0" algn="l" rtl="0">
              <a:spcBef>
                <a:spcPts val="0"/>
              </a:spcBef>
              <a:spcAft>
                <a:spcPts val="0"/>
              </a:spcAft>
              <a:buSzPts val="1800"/>
              <a:buNone/>
            </a:pPr>
            <a:r>
              <a:rPr lang="en-US" sz="2000" dirty="0">
                <a:latin typeface="Georgia" panose="02040502050405020303" pitchFamily="18" charset="0"/>
              </a:rPr>
              <a:t>THEN I can move seamlessly between dashboard, add employee form, and other sections using routing without the page reloading</a:t>
            </a:r>
          </a:p>
        </p:txBody>
      </p:sp>
      <p:sp>
        <p:nvSpPr>
          <p:cNvPr id="274" name="Google Shape;274;p15"/>
          <p:cNvSpPr txBox="1"/>
          <p:nvPr/>
        </p:nvSpPr>
        <p:spPr>
          <a:xfrm>
            <a:off x="1032539" y="5592802"/>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perform actions like adding, updating, or deleting data</a:t>
            </a:r>
          </a:p>
          <a:p>
            <a:pPr marL="114300" lvl="0" indent="0" algn="l" rtl="0">
              <a:spcBef>
                <a:spcPts val="0"/>
              </a:spcBef>
              <a:spcAft>
                <a:spcPts val="0"/>
              </a:spcAft>
              <a:buSzPts val="1800"/>
              <a:buNone/>
            </a:pPr>
            <a:r>
              <a:rPr lang="en-US" sz="2000" dirty="0">
                <a:latin typeface="Georgia" panose="02040502050405020303" pitchFamily="18" charset="0"/>
              </a:rPr>
              <a:t>THEN I receive confirmation dialogs to ensure intentional actions are taken</a:t>
            </a:r>
          </a:p>
        </p:txBody>
      </p:sp>
      <p:sp>
        <p:nvSpPr>
          <p:cNvPr id="276" name="Google Shape;276;p15"/>
          <p:cNvSpPr txBox="1"/>
          <p:nvPr/>
        </p:nvSpPr>
        <p:spPr>
          <a:xfrm>
            <a:off x="121088" y="299774"/>
            <a:ext cx="1022262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lt1"/>
                </a:solidFill>
                <a:latin typeface="Georgia" panose="02040502050405020303" pitchFamily="18" charset="0"/>
                <a:ea typeface="Baumans"/>
                <a:cs typeface="Baumans"/>
                <a:sym typeface="Baumans"/>
              </a:rPr>
              <a:t>MOTIVATION FOR DEVELOPMENT</a:t>
            </a:r>
            <a:endParaRPr sz="4000" dirty="0">
              <a:latin typeface="Georgia" panose="02040502050405020303" pitchFamily="18" charset="0"/>
            </a:endParaRPr>
          </a:p>
        </p:txBody>
      </p:sp>
    </p:spTree>
    <p:extLst>
      <p:ext uri="{BB962C8B-B14F-4D97-AF65-F5344CB8AC3E}">
        <p14:creationId xmlns:p14="http://schemas.microsoft.com/office/powerpoint/2010/main" val="1673644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2591706"/>
            <a:ext cx="10820400" cy="1152604"/>
          </a:xfrm>
          <a:prstGeom prst="roundRect">
            <a:avLst>
              <a:gd name="adj" fmla="val 16667"/>
            </a:avLst>
          </a:prstGeom>
          <a:solidFill>
            <a:srgbClr val="357D1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47750" y="1497661"/>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delete a department, role, or employee</a:t>
            </a:r>
          </a:p>
          <a:p>
            <a:pPr marL="114300" lvl="0" indent="0" algn="l" rtl="0">
              <a:spcBef>
                <a:spcPts val="0"/>
              </a:spcBef>
              <a:spcAft>
                <a:spcPts val="0"/>
              </a:spcAft>
              <a:buSzPts val="1800"/>
              <a:buNone/>
            </a:pPr>
            <a:r>
              <a:rPr lang="en-US" sz="2000" dirty="0">
                <a:latin typeface="Georgia" panose="02040502050405020303" pitchFamily="18" charset="0"/>
              </a:rPr>
              <a:t>THEN I can efficiently remove the selected entry from the database</a:t>
            </a:r>
          </a:p>
        </p:txBody>
      </p:sp>
      <p:sp>
        <p:nvSpPr>
          <p:cNvPr id="272" name="Google Shape;272;p15"/>
          <p:cNvSpPr txBox="1"/>
          <p:nvPr/>
        </p:nvSpPr>
        <p:spPr>
          <a:xfrm>
            <a:off x="1032539" y="2770914"/>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interact with the user interface</a:t>
            </a:r>
          </a:p>
          <a:p>
            <a:pPr marL="114300" lvl="0" indent="0" algn="l" rtl="0">
              <a:spcBef>
                <a:spcPts val="0"/>
              </a:spcBef>
              <a:spcAft>
                <a:spcPts val="0"/>
              </a:spcAft>
              <a:buSzPts val="1800"/>
              <a:buNone/>
            </a:pPr>
            <a:r>
              <a:rPr lang="en-US" sz="2000" dirty="0">
                <a:latin typeface="Georgia" panose="02040502050405020303" pitchFamily="18" charset="0"/>
              </a:rPr>
              <a:t>THEN I find it intuitive and user-friendly, built using React components</a:t>
            </a:r>
          </a:p>
          <a:p>
            <a:pPr marL="114300" lvl="0" indent="0" algn="l" rtl="0">
              <a:spcBef>
                <a:spcPts val="0"/>
              </a:spcBef>
              <a:spcAft>
                <a:spcPts val="0"/>
              </a:spcAft>
              <a:buSzPts val="1800"/>
              <a:buNone/>
            </a:pPr>
            <a:endParaRPr lang="en-US" sz="2000" dirty="0">
              <a:latin typeface="Georgia" panose="02040502050405020303" pitchFamily="18" charset="0"/>
            </a:endParaRPr>
          </a:p>
        </p:txBody>
      </p:sp>
      <p:sp>
        <p:nvSpPr>
          <p:cNvPr id="273" name="Google Shape;273;p15"/>
          <p:cNvSpPr txBox="1"/>
          <p:nvPr/>
        </p:nvSpPr>
        <p:spPr>
          <a:xfrm>
            <a:off x="1032539" y="4021933"/>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navigate through different views</a:t>
            </a:r>
          </a:p>
          <a:p>
            <a:pPr marL="114300" lvl="0" indent="0" algn="l" rtl="0">
              <a:spcBef>
                <a:spcPts val="0"/>
              </a:spcBef>
              <a:spcAft>
                <a:spcPts val="0"/>
              </a:spcAft>
              <a:buSzPts val="1800"/>
              <a:buNone/>
            </a:pPr>
            <a:r>
              <a:rPr lang="en-US" sz="2000" dirty="0">
                <a:latin typeface="Georgia" panose="02040502050405020303" pitchFamily="18" charset="0"/>
              </a:rPr>
              <a:t>THEN I can move seamlessly between dashboard, add employee form, and other sections using routing without the page reloading</a:t>
            </a:r>
          </a:p>
        </p:txBody>
      </p:sp>
      <p:sp>
        <p:nvSpPr>
          <p:cNvPr id="274" name="Google Shape;274;p15"/>
          <p:cNvSpPr txBox="1"/>
          <p:nvPr/>
        </p:nvSpPr>
        <p:spPr>
          <a:xfrm>
            <a:off x="1032539" y="5592802"/>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perform actions like adding, updating, or deleting data</a:t>
            </a:r>
          </a:p>
          <a:p>
            <a:pPr marL="114300" lvl="0" indent="0" algn="l" rtl="0">
              <a:spcBef>
                <a:spcPts val="0"/>
              </a:spcBef>
              <a:spcAft>
                <a:spcPts val="0"/>
              </a:spcAft>
              <a:buSzPts val="1800"/>
              <a:buNone/>
            </a:pPr>
            <a:r>
              <a:rPr lang="en-US" sz="2000" dirty="0">
                <a:latin typeface="Georgia" panose="02040502050405020303" pitchFamily="18" charset="0"/>
              </a:rPr>
              <a:t>THEN I receive confirmation dialogs to ensure intentional actions are taken</a:t>
            </a:r>
          </a:p>
        </p:txBody>
      </p:sp>
      <p:sp>
        <p:nvSpPr>
          <p:cNvPr id="276" name="Google Shape;276;p15"/>
          <p:cNvSpPr txBox="1"/>
          <p:nvPr/>
        </p:nvSpPr>
        <p:spPr>
          <a:xfrm>
            <a:off x="121088" y="299774"/>
            <a:ext cx="1022262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lt1"/>
                </a:solidFill>
                <a:latin typeface="Georgia" panose="02040502050405020303" pitchFamily="18" charset="0"/>
                <a:ea typeface="Baumans"/>
                <a:cs typeface="Baumans"/>
                <a:sym typeface="Baumans"/>
              </a:rPr>
              <a:t>MOTIVATION FOR DEVELOPMENT</a:t>
            </a:r>
            <a:endParaRPr sz="4000" dirty="0">
              <a:latin typeface="Georgia" panose="02040502050405020303" pitchFamily="18" charset="0"/>
            </a:endParaRPr>
          </a:p>
        </p:txBody>
      </p:sp>
    </p:spTree>
    <p:extLst>
      <p:ext uri="{BB962C8B-B14F-4D97-AF65-F5344CB8AC3E}">
        <p14:creationId xmlns:p14="http://schemas.microsoft.com/office/powerpoint/2010/main" val="23786487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a:stretch>
        </a:blipFill>
        <a:effectLst/>
      </p:bgPr>
    </p:bg>
    <p:spTree>
      <p:nvGrpSpPr>
        <p:cNvPr id="1" name="Shape 121"/>
        <p:cNvGrpSpPr/>
        <p:nvPr/>
      </p:nvGrpSpPr>
      <p:grpSpPr>
        <a:xfrm>
          <a:off x="0" y="0"/>
          <a:ext cx="0" cy="0"/>
          <a:chOff x="0" y="0"/>
          <a:chExt cx="0" cy="0"/>
        </a:xfrm>
      </p:grpSpPr>
      <p:sp>
        <p:nvSpPr>
          <p:cNvPr id="127" name="Google Shape;127;p2"/>
          <p:cNvSpPr txBox="1"/>
          <p:nvPr/>
        </p:nvSpPr>
        <p:spPr>
          <a:xfrm>
            <a:off x="287886" y="958642"/>
            <a:ext cx="11666820" cy="5847714"/>
          </a:xfrm>
          <a:prstGeom prst="rect">
            <a:avLst/>
          </a:prstGeom>
          <a:noFill/>
          <a:ln>
            <a:noFill/>
          </a:ln>
        </p:spPr>
        <p:txBody>
          <a:bodyPr spcFirstLastPara="1" wrap="square" lIns="91425" tIns="45700" rIns="91425" bIns="45700" anchor="t" anchorCtr="0">
            <a:spAutoFit/>
          </a:bodyPr>
          <a:lstStyle/>
          <a:p>
            <a:pPr lvl="0" algn="just"/>
            <a:r>
              <a:rPr lang="en-US" sz="2200" dirty="0">
                <a:solidFill>
                  <a:schemeClr val="accent1">
                    <a:lumMod val="50000"/>
                  </a:schemeClr>
                </a:solidFill>
                <a:latin typeface="Georgia" panose="02040502050405020303" pitchFamily="18" charset="0"/>
              </a:rPr>
              <a:t>Our project focuses on delivering a robust </a:t>
            </a:r>
            <a:r>
              <a:rPr lang="en-US" sz="2200" dirty="0">
                <a:solidFill>
                  <a:schemeClr val="tx1">
                    <a:lumMod val="95000"/>
                  </a:schemeClr>
                </a:solidFill>
                <a:effectLst>
                  <a:outerShdw blurRad="38100" dist="38100" dir="2700000" algn="tl">
                    <a:srgbClr val="000000">
                      <a:alpha val="43137"/>
                    </a:srgbClr>
                  </a:outerShdw>
                </a:effectLst>
                <a:latin typeface="Georgia" panose="02040502050405020303" pitchFamily="18" charset="0"/>
              </a:rPr>
              <a:t>Employee Management System</a:t>
            </a:r>
            <a:r>
              <a:rPr lang="en-US" sz="2200" dirty="0">
                <a:solidFill>
                  <a:schemeClr val="accent1">
                    <a:lumMod val="50000"/>
                  </a:schemeClr>
                </a:solidFill>
                <a:latin typeface="Georgia" panose="02040502050405020303" pitchFamily="18" charset="0"/>
              </a:rPr>
              <a:t>— tailored for efficient HR operations </a:t>
            </a:r>
          </a:p>
          <a:p>
            <a:pPr lvl="0" algn="just"/>
            <a:endParaRPr lang="en-US" sz="2200" b="1" dirty="0">
              <a:solidFill>
                <a:schemeClr val="accent1">
                  <a:lumMod val="50000"/>
                </a:schemeClr>
              </a:solidFill>
              <a:latin typeface="Georgia" panose="02040502050405020303" pitchFamily="18" charset="0"/>
            </a:endParaRPr>
          </a:p>
          <a:p>
            <a:pPr lvl="0" algn="just"/>
            <a:r>
              <a:rPr lang="en-US" sz="2200" dirty="0">
                <a:solidFill>
                  <a:schemeClr val="accent1">
                    <a:lumMod val="50000"/>
                  </a:schemeClr>
                </a:solidFill>
                <a:latin typeface="Georgia" panose="02040502050405020303" pitchFamily="18" charset="0"/>
              </a:rPr>
              <a:t>With comprehensive </a:t>
            </a:r>
            <a:r>
              <a:rPr lang="en-US" sz="2200" b="1" dirty="0">
                <a:solidFill>
                  <a:schemeClr val="tx1">
                    <a:lumMod val="95000"/>
                  </a:schemeClr>
                </a:solidFill>
                <a:latin typeface="Georgia" panose="02040502050405020303" pitchFamily="18" charset="0"/>
              </a:rPr>
              <a:t>CRUD</a:t>
            </a:r>
            <a:r>
              <a:rPr lang="en-US" sz="2200" dirty="0">
                <a:solidFill>
                  <a:schemeClr val="accent1">
                    <a:lumMod val="50000"/>
                  </a:schemeClr>
                </a:solidFill>
                <a:latin typeface="Georgia" panose="02040502050405020303" pitchFamily="18" charset="0"/>
              </a:rPr>
              <a:t> operations for departments, roles, managers, and employees, admin can effortlessly maintain organizational structure. </a:t>
            </a:r>
          </a:p>
          <a:p>
            <a:pPr lvl="0" algn="just"/>
            <a:r>
              <a:rPr lang="en-US" sz="2200" dirty="0">
                <a:solidFill>
                  <a:schemeClr val="accent1">
                    <a:lumMod val="50000"/>
                  </a:schemeClr>
                </a:solidFill>
                <a:latin typeface="Georgia" panose="02040502050405020303" pitchFamily="18" charset="0"/>
              </a:rPr>
              <a:t>Using </a:t>
            </a:r>
            <a:r>
              <a:rPr lang="en-US" sz="2200" b="1" dirty="0">
                <a:solidFill>
                  <a:schemeClr val="tx1">
                    <a:lumMod val="95000"/>
                  </a:schemeClr>
                </a:solidFill>
                <a:latin typeface="Georgia" panose="02040502050405020303" pitchFamily="18" charset="0"/>
              </a:rPr>
              <a:t>Express-Session</a:t>
            </a:r>
            <a:r>
              <a:rPr lang="en-US" sz="2200" dirty="0">
                <a:solidFill>
                  <a:schemeClr val="accent1">
                    <a:lumMod val="50000"/>
                  </a:schemeClr>
                </a:solidFill>
                <a:latin typeface="Georgia" panose="02040502050405020303" pitchFamily="18" charset="0"/>
              </a:rPr>
              <a:t> as an authentication, our system ensures secure access for administrators. The intuitive </a:t>
            </a:r>
            <a:r>
              <a:rPr lang="en-US" sz="2200" b="1" dirty="0">
                <a:solidFill>
                  <a:schemeClr val="tx1">
                    <a:lumMod val="95000"/>
                  </a:schemeClr>
                </a:solidFill>
                <a:latin typeface="Georgia" panose="02040502050405020303" pitchFamily="18" charset="0"/>
              </a:rPr>
              <a:t>React-based</a:t>
            </a:r>
            <a:r>
              <a:rPr lang="en-US" sz="2200" dirty="0">
                <a:solidFill>
                  <a:schemeClr val="accent1">
                    <a:lumMod val="50000"/>
                  </a:schemeClr>
                </a:solidFill>
                <a:latin typeface="Georgia" panose="02040502050405020303" pitchFamily="18" charset="0"/>
              </a:rPr>
              <a:t> user interface offers seamless navigation and interaction, providing a comprehensive overview of departments, roles, and employees. </a:t>
            </a:r>
          </a:p>
          <a:p>
            <a:pPr lvl="0" algn="just"/>
            <a:endParaRPr lang="en-US" sz="2200" b="1" dirty="0">
              <a:solidFill>
                <a:schemeClr val="accent1">
                  <a:lumMod val="50000"/>
                </a:schemeClr>
              </a:solidFill>
              <a:latin typeface="Georgia" panose="02040502050405020303" pitchFamily="18" charset="0"/>
            </a:endParaRPr>
          </a:p>
          <a:p>
            <a:pPr lvl="0" algn="just"/>
            <a:r>
              <a:rPr lang="en-US" sz="2200" dirty="0">
                <a:solidFill>
                  <a:schemeClr val="accent1">
                    <a:lumMod val="50000"/>
                  </a:schemeClr>
                </a:solidFill>
                <a:latin typeface="Georgia" panose="02040502050405020303" pitchFamily="18" charset="0"/>
              </a:rPr>
              <a:t>Our solution facilitates </a:t>
            </a:r>
            <a:r>
              <a:rPr lang="en-US" sz="2200" b="1" dirty="0">
                <a:solidFill>
                  <a:schemeClr val="tx1">
                    <a:lumMod val="95000"/>
                  </a:schemeClr>
                </a:solidFill>
                <a:latin typeface="Georgia" panose="02040502050405020303" pitchFamily="18" charset="0"/>
              </a:rPr>
              <a:t>data input and modification</a:t>
            </a:r>
            <a:r>
              <a:rPr lang="en-US" sz="2200" dirty="0">
                <a:solidFill>
                  <a:schemeClr val="accent1">
                    <a:lumMod val="50000"/>
                  </a:schemeClr>
                </a:solidFill>
                <a:latin typeface="Georgia" panose="02040502050405020303" pitchFamily="18" charset="0"/>
              </a:rPr>
              <a:t>, enabling admins to update employee roles and manager assignments accurately. </a:t>
            </a:r>
          </a:p>
          <a:p>
            <a:pPr lvl="0" algn="just"/>
            <a:endParaRPr lang="en-US" sz="2200" b="1" dirty="0">
              <a:solidFill>
                <a:schemeClr val="accent1">
                  <a:lumMod val="50000"/>
                </a:schemeClr>
              </a:solidFill>
              <a:latin typeface="Georgia" panose="02040502050405020303" pitchFamily="18" charset="0"/>
            </a:endParaRPr>
          </a:p>
          <a:p>
            <a:pPr lvl="0" algn="just"/>
            <a:r>
              <a:rPr lang="en-US" sz="2200" dirty="0">
                <a:solidFill>
                  <a:schemeClr val="accent1">
                    <a:lumMod val="50000"/>
                  </a:schemeClr>
                </a:solidFill>
                <a:latin typeface="Georgia" panose="02040502050405020303" pitchFamily="18" charset="0"/>
              </a:rPr>
              <a:t>We prioritize handling errors to ensure a smooth user experience. </a:t>
            </a:r>
          </a:p>
          <a:p>
            <a:pPr lvl="0" algn="just"/>
            <a:endParaRPr lang="en-US" sz="2200" dirty="0">
              <a:effectLst>
                <a:outerShdw blurRad="38100" dist="38100" dir="2700000" algn="tl">
                  <a:srgbClr val="000000">
                    <a:alpha val="43137"/>
                  </a:srgbClr>
                </a:outerShdw>
              </a:effectLst>
              <a:latin typeface="Georgia" panose="02040502050405020303" pitchFamily="18" charset="0"/>
            </a:endParaRPr>
          </a:p>
          <a:p>
            <a:pPr lvl="0"/>
            <a:endParaRPr lang="en-US" sz="2200" dirty="0">
              <a:effectLst>
                <a:outerShdw blurRad="38100" dist="38100" dir="2700000" algn="tl">
                  <a:srgbClr val="000000">
                    <a:alpha val="43137"/>
                  </a:srgbClr>
                </a:outerShdw>
              </a:effectLst>
              <a:latin typeface="Georgia" panose="02040502050405020303" pitchFamily="18" charset="0"/>
            </a:endParaRPr>
          </a:p>
          <a:p>
            <a:pPr lvl="0" algn="ctr"/>
            <a:r>
              <a:rPr lang="en-US" sz="2200" b="1" dirty="0">
                <a:solidFill>
                  <a:schemeClr val="accent6">
                    <a:lumMod val="40000"/>
                    <a:lumOff val="60000"/>
                  </a:schemeClr>
                </a:solidFill>
                <a:effectLst>
                  <a:outerShdw blurRad="38100" dist="38100" dir="2700000" algn="tl">
                    <a:srgbClr val="000000">
                      <a:alpha val="43137"/>
                    </a:srgbClr>
                  </a:outerShdw>
                </a:effectLst>
                <a:latin typeface="Georgia" panose="02040502050405020303" pitchFamily="18" charset="0"/>
              </a:rPr>
              <a:t>Join us in revolutionizing HR management with our intuitive, secure, and efficient Employee Management System!</a:t>
            </a:r>
            <a:endParaRPr sz="2200" b="1" dirty="0">
              <a:solidFill>
                <a:schemeClr val="accent4">
                  <a:lumMod val="40000"/>
                  <a:lumOff val="60000"/>
                </a:schemeClr>
              </a:solidFill>
              <a:effectLst>
                <a:outerShdw blurRad="38100" dist="38100" dir="2700000" algn="tl">
                  <a:srgbClr val="000000">
                    <a:alpha val="43137"/>
                  </a:srgbClr>
                </a:outerShdw>
              </a:effectLst>
              <a:latin typeface="Georgia" panose="02040502050405020303" pitchFamily="18" charset="0"/>
              <a:ea typeface="Arial"/>
              <a:cs typeface="Arial"/>
              <a:sym typeface="Arial"/>
            </a:endParaRPr>
          </a:p>
        </p:txBody>
      </p:sp>
      <p:sp>
        <p:nvSpPr>
          <p:cNvPr id="129" name="Google Shape;129;p2"/>
          <p:cNvSpPr txBox="1"/>
          <p:nvPr/>
        </p:nvSpPr>
        <p:spPr>
          <a:xfrm>
            <a:off x="287886" y="42530"/>
            <a:ext cx="10222623"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lt1"/>
                </a:solidFill>
                <a:latin typeface="Georgia" panose="02040502050405020303" pitchFamily="18" charset="0"/>
                <a:ea typeface="Baumans"/>
                <a:cs typeface="Baumans"/>
                <a:sym typeface="Baumans"/>
              </a:rPr>
              <a:t>ELEVATOR PITCH:</a:t>
            </a:r>
            <a:endParaRPr sz="4500" dirty="0">
              <a:latin typeface="Georgia" panose="020405020504050203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anim calcmode="lin" valueType="num">
                                      <p:cBhvr additive="base">
                                        <p:cTn id="7" dur="750"/>
                                        <p:tgtEl>
                                          <p:spTgt spid="1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3996515"/>
            <a:ext cx="10820400" cy="1152604"/>
          </a:xfrm>
          <a:prstGeom prst="roundRect">
            <a:avLst>
              <a:gd name="adj" fmla="val 16667"/>
            </a:avLst>
          </a:prstGeom>
          <a:solidFill>
            <a:srgbClr val="357D1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47750" y="1497661"/>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delete a department, role, or employee</a:t>
            </a:r>
          </a:p>
          <a:p>
            <a:pPr marL="114300" lvl="0" indent="0" algn="l" rtl="0">
              <a:spcBef>
                <a:spcPts val="0"/>
              </a:spcBef>
              <a:spcAft>
                <a:spcPts val="0"/>
              </a:spcAft>
              <a:buSzPts val="1800"/>
              <a:buNone/>
            </a:pPr>
            <a:r>
              <a:rPr lang="en-US" sz="2000" dirty="0">
                <a:latin typeface="Georgia" panose="02040502050405020303" pitchFamily="18" charset="0"/>
              </a:rPr>
              <a:t>THEN I can efficiently remove the selected entry from the database</a:t>
            </a:r>
          </a:p>
        </p:txBody>
      </p:sp>
      <p:sp>
        <p:nvSpPr>
          <p:cNvPr id="272" name="Google Shape;272;p15"/>
          <p:cNvSpPr txBox="1"/>
          <p:nvPr/>
        </p:nvSpPr>
        <p:spPr>
          <a:xfrm>
            <a:off x="1032539" y="2770914"/>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interact with the user interface</a:t>
            </a:r>
          </a:p>
          <a:p>
            <a:pPr marL="114300" lvl="0" indent="0" algn="l" rtl="0">
              <a:spcBef>
                <a:spcPts val="0"/>
              </a:spcBef>
              <a:spcAft>
                <a:spcPts val="0"/>
              </a:spcAft>
              <a:buSzPts val="1800"/>
              <a:buNone/>
            </a:pPr>
            <a:r>
              <a:rPr lang="en-US" sz="2000" dirty="0">
                <a:latin typeface="Georgia" panose="02040502050405020303" pitchFamily="18" charset="0"/>
              </a:rPr>
              <a:t>THEN I find it intuitive and user-friendly, built using React components</a:t>
            </a:r>
          </a:p>
          <a:p>
            <a:pPr marL="114300" lvl="0" indent="0" algn="l" rtl="0">
              <a:spcBef>
                <a:spcPts val="0"/>
              </a:spcBef>
              <a:spcAft>
                <a:spcPts val="0"/>
              </a:spcAft>
              <a:buSzPts val="1800"/>
              <a:buNone/>
            </a:pPr>
            <a:endParaRPr lang="en-US" sz="2000" dirty="0">
              <a:latin typeface="Georgia" panose="02040502050405020303" pitchFamily="18" charset="0"/>
            </a:endParaRPr>
          </a:p>
        </p:txBody>
      </p:sp>
      <p:sp>
        <p:nvSpPr>
          <p:cNvPr id="273" name="Google Shape;273;p15"/>
          <p:cNvSpPr txBox="1"/>
          <p:nvPr/>
        </p:nvSpPr>
        <p:spPr>
          <a:xfrm>
            <a:off x="1032539" y="4021933"/>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navigate through different views</a:t>
            </a:r>
          </a:p>
          <a:p>
            <a:pPr marL="114300" lvl="0" indent="0" algn="l" rtl="0">
              <a:spcBef>
                <a:spcPts val="0"/>
              </a:spcBef>
              <a:spcAft>
                <a:spcPts val="0"/>
              </a:spcAft>
              <a:buSzPts val="1800"/>
              <a:buNone/>
            </a:pPr>
            <a:r>
              <a:rPr lang="en-US" sz="2000" dirty="0">
                <a:latin typeface="Georgia" panose="02040502050405020303" pitchFamily="18" charset="0"/>
              </a:rPr>
              <a:t>THEN I can move seamlessly between dashboard, add employee form, and other sections using routing without the page reloading</a:t>
            </a:r>
          </a:p>
        </p:txBody>
      </p:sp>
      <p:sp>
        <p:nvSpPr>
          <p:cNvPr id="274" name="Google Shape;274;p15"/>
          <p:cNvSpPr txBox="1"/>
          <p:nvPr/>
        </p:nvSpPr>
        <p:spPr>
          <a:xfrm>
            <a:off x="1032539" y="5592802"/>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perform actions like adding, updating, or deleting data</a:t>
            </a:r>
          </a:p>
          <a:p>
            <a:pPr marL="114300" lvl="0" indent="0" algn="l" rtl="0">
              <a:spcBef>
                <a:spcPts val="0"/>
              </a:spcBef>
              <a:spcAft>
                <a:spcPts val="0"/>
              </a:spcAft>
              <a:buSzPts val="1800"/>
              <a:buNone/>
            </a:pPr>
            <a:r>
              <a:rPr lang="en-US" sz="2000" dirty="0">
                <a:latin typeface="Georgia" panose="02040502050405020303" pitchFamily="18" charset="0"/>
              </a:rPr>
              <a:t>THEN I receive confirmation dialogs to ensure intentional actions are taken</a:t>
            </a:r>
          </a:p>
        </p:txBody>
      </p:sp>
      <p:sp>
        <p:nvSpPr>
          <p:cNvPr id="276" name="Google Shape;276;p15"/>
          <p:cNvSpPr txBox="1"/>
          <p:nvPr/>
        </p:nvSpPr>
        <p:spPr>
          <a:xfrm>
            <a:off x="121088" y="299774"/>
            <a:ext cx="1022262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lt1"/>
                </a:solidFill>
                <a:latin typeface="Georgia" panose="02040502050405020303" pitchFamily="18" charset="0"/>
                <a:ea typeface="Baumans"/>
                <a:cs typeface="Baumans"/>
                <a:sym typeface="Baumans"/>
              </a:rPr>
              <a:t>MOTIVATION FOR DEVELOPMENT</a:t>
            </a:r>
            <a:endParaRPr sz="4000" dirty="0">
              <a:latin typeface="Georgia" panose="02040502050405020303" pitchFamily="18" charset="0"/>
            </a:endParaRPr>
          </a:p>
        </p:txBody>
      </p:sp>
    </p:spTree>
    <p:extLst>
      <p:ext uri="{BB962C8B-B14F-4D97-AF65-F5344CB8AC3E}">
        <p14:creationId xmlns:p14="http://schemas.microsoft.com/office/powerpoint/2010/main" val="33749797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25"/>
                    </a14:imgEffect>
                  </a14:imgLayer>
                </a14:imgProps>
              </a:ext>
            </a:extLst>
          </a:blip>
          <a:srcRect/>
          <a:stretch>
            <a:fillRect t="-9000" b="-9000"/>
          </a:stretch>
        </a:blipFill>
        <a:effectLst/>
      </p:bgPr>
    </p:bg>
    <p:spTree>
      <p:nvGrpSpPr>
        <p:cNvPr id="1" name="Shape 269"/>
        <p:cNvGrpSpPr/>
        <p:nvPr/>
      </p:nvGrpSpPr>
      <p:grpSpPr>
        <a:xfrm>
          <a:off x="0" y="0"/>
          <a:ext cx="0" cy="0"/>
          <a:chOff x="0" y="0"/>
          <a:chExt cx="0" cy="0"/>
        </a:xfrm>
      </p:grpSpPr>
      <p:sp>
        <p:nvSpPr>
          <p:cNvPr id="270" name="Google Shape;270;p15"/>
          <p:cNvSpPr/>
          <p:nvPr/>
        </p:nvSpPr>
        <p:spPr>
          <a:xfrm>
            <a:off x="1032539" y="5405622"/>
            <a:ext cx="10820400" cy="1152604"/>
          </a:xfrm>
          <a:prstGeom prst="roundRect">
            <a:avLst>
              <a:gd name="adj" fmla="val 16667"/>
            </a:avLst>
          </a:prstGeom>
          <a:solidFill>
            <a:srgbClr val="357D1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Arial"/>
              <a:ea typeface="Arial"/>
              <a:cs typeface="Arial"/>
              <a:sym typeface="Arial"/>
            </a:endParaRPr>
          </a:p>
        </p:txBody>
      </p:sp>
      <p:sp>
        <p:nvSpPr>
          <p:cNvPr id="271" name="Google Shape;271;p15"/>
          <p:cNvSpPr txBox="1"/>
          <p:nvPr/>
        </p:nvSpPr>
        <p:spPr>
          <a:xfrm>
            <a:off x="1047750" y="1497661"/>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delete a department, role, or employee</a:t>
            </a:r>
          </a:p>
          <a:p>
            <a:pPr marL="114300" lvl="0" indent="0" algn="l" rtl="0">
              <a:spcBef>
                <a:spcPts val="0"/>
              </a:spcBef>
              <a:spcAft>
                <a:spcPts val="0"/>
              </a:spcAft>
              <a:buSzPts val="1800"/>
              <a:buNone/>
            </a:pPr>
            <a:r>
              <a:rPr lang="en-US" sz="2000" dirty="0">
                <a:latin typeface="Georgia" panose="02040502050405020303" pitchFamily="18" charset="0"/>
              </a:rPr>
              <a:t>THEN I can efficiently remove the selected entry from the database</a:t>
            </a:r>
          </a:p>
        </p:txBody>
      </p:sp>
      <p:sp>
        <p:nvSpPr>
          <p:cNvPr id="272" name="Google Shape;272;p15"/>
          <p:cNvSpPr txBox="1"/>
          <p:nvPr/>
        </p:nvSpPr>
        <p:spPr>
          <a:xfrm>
            <a:off x="1032539" y="2770914"/>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interact with the user interface</a:t>
            </a:r>
          </a:p>
          <a:p>
            <a:pPr marL="114300" lvl="0" indent="0" algn="l" rtl="0">
              <a:spcBef>
                <a:spcPts val="0"/>
              </a:spcBef>
              <a:spcAft>
                <a:spcPts val="0"/>
              </a:spcAft>
              <a:buSzPts val="1800"/>
              <a:buNone/>
            </a:pPr>
            <a:r>
              <a:rPr lang="en-US" sz="2000" dirty="0">
                <a:latin typeface="Georgia" panose="02040502050405020303" pitchFamily="18" charset="0"/>
              </a:rPr>
              <a:t>THEN I find it intuitive and user-friendly, built using React components</a:t>
            </a:r>
          </a:p>
          <a:p>
            <a:pPr marL="114300" lvl="0" indent="0" algn="l" rtl="0">
              <a:spcBef>
                <a:spcPts val="0"/>
              </a:spcBef>
              <a:spcAft>
                <a:spcPts val="0"/>
              </a:spcAft>
              <a:buSzPts val="1800"/>
              <a:buNone/>
            </a:pPr>
            <a:endParaRPr lang="en-US" sz="2000" dirty="0">
              <a:latin typeface="Georgia" panose="02040502050405020303" pitchFamily="18" charset="0"/>
            </a:endParaRPr>
          </a:p>
        </p:txBody>
      </p:sp>
      <p:sp>
        <p:nvSpPr>
          <p:cNvPr id="273" name="Google Shape;273;p15"/>
          <p:cNvSpPr txBox="1"/>
          <p:nvPr/>
        </p:nvSpPr>
        <p:spPr>
          <a:xfrm>
            <a:off x="1032539" y="4021933"/>
            <a:ext cx="10960100" cy="1015622"/>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navigate through different views</a:t>
            </a:r>
          </a:p>
          <a:p>
            <a:pPr marL="114300" lvl="0" indent="0" algn="l" rtl="0">
              <a:spcBef>
                <a:spcPts val="0"/>
              </a:spcBef>
              <a:spcAft>
                <a:spcPts val="0"/>
              </a:spcAft>
              <a:buSzPts val="1800"/>
              <a:buNone/>
            </a:pPr>
            <a:r>
              <a:rPr lang="en-US" sz="2000" dirty="0">
                <a:latin typeface="Georgia" panose="02040502050405020303" pitchFamily="18" charset="0"/>
              </a:rPr>
              <a:t>THEN I can move seamlessly between dashboard, add employee form, and other sections using routing without the page reloading</a:t>
            </a:r>
          </a:p>
        </p:txBody>
      </p:sp>
      <p:sp>
        <p:nvSpPr>
          <p:cNvPr id="274" name="Google Shape;274;p15"/>
          <p:cNvSpPr txBox="1"/>
          <p:nvPr/>
        </p:nvSpPr>
        <p:spPr>
          <a:xfrm>
            <a:off x="1032539" y="5592802"/>
            <a:ext cx="10960100" cy="707846"/>
          </a:xfrm>
          <a:prstGeom prst="rect">
            <a:avLst/>
          </a:prstGeom>
          <a:noFill/>
          <a:ln>
            <a:noFill/>
          </a:ln>
        </p:spPr>
        <p:txBody>
          <a:bodyPr spcFirstLastPara="1" wrap="square" lIns="91425" tIns="45700" rIns="91425" bIns="45700" anchor="t" anchorCtr="0">
            <a:spAutoFit/>
          </a:bodyPr>
          <a:lstStyle/>
          <a:p>
            <a:pPr marL="114300" lvl="0" indent="0" algn="l" rtl="0">
              <a:spcBef>
                <a:spcPts val="0"/>
              </a:spcBef>
              <a:spcAft>
                <a:spcPts val="0"/>
              </a:spcAft>
              <a:buSzPts val="1800"/>
              <a:buNone/>
            </a:pPr>
            <a:r>
              <a:rPr lang="en-US" sz="2000" dirty="0">
                <a:latin typeface="Georgia" panose="02040502050405020303" pitchFamily="18" charset="0"/>
              </a:rPr>
              <a:t>WHEN I perform actions like adding, updating, or deleting data</a:t>
            </a:r>
          </a:p>
          <a:p>
            <a:pPr marL="114300" lvl="0" indent="0" algn="l" rtl="0">
              <a:spcBef>
                <a:spcPts val="0"/>
              </a:spcBef>
              <a:spcAft>
                <a:spcPts val="0"/>
              </a:spcAft>
              <a:buSzPts val="1800"/>
              <a:buNone/>
            </a:pPr>
            <a:r>
              <a:rPr lang="en-US" sz="2000" dirty="0">
                <a:latin typeface="Georgia" panose="02040502050405020303" pitchFamily="18" charset="0"/>
              </a:rPr>
              <a:t>THEN I receive confirmation dialogs to ensure intentional actions are taken</a:t>
            </a:r>
          </a:p>
        </p:txBody>
      </p:sp>
      <p:sp>
        <p:nvSpPr>
          <p:cNvPr id="276" name="Google Shape;276;p15"/>
          <p:cNvSpPr txBox="1"/>
          <p:nvPr/>
        </p:nvSpPr>
        <p:spPr>
          <a:xfrm>
            <a:off x="121088" y="299774"/>
            <a:ext cx="1022262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lt1"/>
                </a:solidFill>
                <a:latin typeface="Georgia" panose="02040502050405020303" pitchFamily="18" charset="0"/>
                <a:ea typeface="Baumans"/>
                <a:cs typeface="Baumans"/>
                <a:sym typeface="Baumans"/>
              </a:rPr>
              <a:t>MOTIVATION FOR DEVELOPMENT</a:t>
            </a:r>
            <a:endParaRPr sz="4000" dirty="0">
              <a:latin typeface="Georgia" panose="02040502050405020303" pitchFamily="18" charset="0"/>
            </a:endParaRPr>
          </a:p>
        </p:txBody>
      </p:sp>
    </p:spTree>
    <p:extLst>
      <p:ext uri="{BB962C8B-B14F-4D97-AF65-F5344CB8AC3E}">
        <p14:creationId xmlns:p14="http://schemas.microsoft.com/office/powerpoint/2010/main" val="7396670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a:blip r:embed="rId3">
            <a:extLst>
              <a:ext uri="{BEBA8EAE-BF5A-486C-A8C5-ECC9F3942E4B}">
                <a14:imgProps xmlns:a14="http://schemas.microsoft.com/office/drawing/2010/main">
                  <a14:imgLayer r:embed="rId4">
                    <a14:imgEffect>
                      <a14:artisticBlur/>
                    </a14:imgEffect>
                  </a14:imgLayer>
                </a14:imgProps>
              </a:ext>
            </a:extLst>
          </a:blip>
          <a:stretch>
            <a:fillRect/>
          </a:stretch>
        </a:blipFill>
        <a:effectLst/>
      </p:bgPr>
    </p:bg>
    <p:spTree>
      <p:nvGrpSpPr>
        <p:cNvPr id="1" name="Shape 313"/>
        <p:cNvGrpSpPr/>
        <p:nvPr/>
      </p:nvGrpSpPr>
      <p:grpSpPr>
        <a:xfrm>
          <a:off x="0" y="0"/>
          <a:ext cx="0" cy="0"/>
          <a:chOff x="0" y="0"/>
          <a:chExt cx="0" cy="0"/>
        </a:xfrm>
      </p:grpSpPr>
      <p:sp>
        <p:nvSpPr>
          <p:cNvPr id="315" name="Google Shape;315;p19"/>
          <p:cNvSpPr txBox="1"/>
          <p:nvPr/>
        </p:nvSpPr>
        <p:spPr>
          <a:xfrm>
            <a:off x="115186" y="69322"/>
            <a:ext cx="11961628" cy="784790"/>
          </a:xfrm>
          <a:prstGeom prst="rect">
            <a:avLst/>
          </a:prstGeom>
          <a:noFill/>
          <a:ln>
            <a:noFill/>
          </a:ln>
        </p:spPr>
        <p:txBody>
          <a:bodyPr spcFirstLastPara="1" wrap="square" lIns="91425" tIns="45700" rIns="91425" bIns="45700" anchor="ctr" anchorCtr="0">
            <a:spAutoFit/>
          </a:bodyPr>
          <a:lstStyle/>
          <a:p>
            <a:pPr marL="0" marR="0" lvl="0" indent="0" rtl="0">
              <a:spcBef>
                <a:spcPts val="0"/>
              </a:spcBef>
              <a:spcAft>
                <a:spcPts val="0"/>
              </a:spcAft>
              <a:buNone/>
            </a:pPr>
            <a:r>
              <a:rPr lang="en-US" sz="4500" b="1" dirty="0">
                <a:solidFill>
                  <a:schemeClr val="bg1">
                    <a:lumMod val="75000"/>
                    <a:lumOff val="2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TECHNOLOGY USED FOR APP</a:t>
            </a:r>
            <a:endParaRPr sz="4500" dirty="0">
              <a:solidFill>
                <a:schemeClr val="bg1">
                  <a:lumMod val="75000"/>
                  <a:lumOff val="25000"/>
                </a:schemeClr>
              </a:solidFill>
              <a:effectLst>
                <a:outerShdw blurRad="38100" dist="38100" dir="2700000" algn="tl">
                  <a:srgbClr val="000000">
                    <a:alpha val="43137"/>
                  </a:srgbClr>
                </a:outerShdw>
              </a:effectLst>
              <a:latin typeface="Georgia" panose="02040502050405020303" pitchFamily="18" charset="0"/>
            </a:endParaRPr>
          </a:p>
        </p:txBody>
      </p:sp>
      <p:graphicFrame>
        <p:nvGraphicFramePr>
          <p:cNvPr id="2" name="Table 1">
            <a:extLst>
              <a:ext uri="{FF2B5EF4-FFF2-40B4-BE49-F238E27FC236}">
                <a16:creationId xmlns:a16="http://schemas.microsoft.com/office/drawing/2014/main" id="{DD24AE70-91D1-6CF2-5627-322CB1B4C91A}"/>
              </a:ext>
            </a:extLst>
          </p:cNvPr>
          <p:cNvGraphicFramePr>
            <a:graphicFrameLocks noGrp="1"/>
          </p:cNvGraphicFramePr>
          <p:nvPr>
            <p:extLst>
              <p:ext uri="{D42A27DB-BD31-4B8C-83A1-F6EECF244321}">
                <p14:modId xmlns:p14="http://schemas.microsoft.com/office/powerpoint/2010/main" val="24796749"/>
              </p:ext>
            </p:extLst>
          </p:nvPr>
        </p:nvGraphicFramePr>
        <p:xfrm>
          <a:off x="1235739" y="923968"/>
          <a:ext cx="10032409" cy="6005142"/>
        </p:xfrm>
        <a:graphic>
          <a:graphicData uri="http://schemas.openxmlformats.org/drawingml/2006/table">
            <a:tbl>
              <a:tblPr firstRow="1" bandRow="1">
                <a:tableStyleId>{A1F6E143-AAC7-4FF8-8FAD-503FE5D9C659}</a:tableStyleId>
              </a:tblPr>
              <a:tblGrid>
                <a:gridCol w="10032409">
                  <a:extLst>
                    <a:ext uri="{9D8B030D-6E8A-4147-A177-3AD203B41FA5}">
                      <a16:colId xmlns:a16="http://schemas.microsoft.com/office/drawing/2014/main" val="1983209033"/>
                    </a:ext>
                  </a:extLst>
                </a:gridCol>
              </a:tblGrid>
              <a:tr h="646078">
                <a:tc>
                  <a:txBody>
                    <a:bodyPr/>
                    <a:lstStyle/>
                    <a:p>
                      <a:pPr marL="114300" lvl="0" indent="0" algn="ctr" rtl="0">
                        <a:spcBef>
                          <a:spcPts val="0"/>
                        </a:spcBef>
                        <a:spcAft>
                          <a:spcPts val="0"/>
                        </a:spcAft>
                        <a:buSzPts val="1800"/>
                        <a:buNone/>
                      </a:pPr>
                      <a:r>
                        <a:rPr lang="en-US" sz="1700" b="1" dirty="0">
                          <a:solidFill>
                            <a:schemeClr val="bg1">
                              <a:lumMod val="75000"/>
                              <a:lumOff val="25000"/>
                            </a:schemeClr>
                          </a:solidFill>
                          <a:latin typeface="Georgia" panose="02040502050405020303" pitchFamily="18" charset="0"/>
                        </a:rPr>
                        <a:t>Created a MERN (MYSQL, Express, React, Node.js) stack single-page application that works with real-world data to solve a real-world challenge, with a focus on data and user demand</a:t>
                      </a: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06722676"/>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Used React for the front end.</a:t>
                      </a: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37093523"/>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Used Node.js and Express.js server as middleware</a:t>
                      </a:r>
                      <a:endParaRPr lang="en-US" sz="1700" b="1" u="none" strike="noStrike" cap="none" dirty="0">
                        <a:solidFill>
                          <a:schemeClr val="bg1">
                            <a:lumMod val="75000"/>
                            <a:lumOff val="25000"/>
                          </a:schemeClr>
                        </a:solidFill>
                        <a:latin typeface="Georgia" panose="02040502050405020303" pitchFamily="18" charset="0"/>
                        <a:ea typeface="Corbel"/>
                        <a:cs typeface="Corbel"/>
                        <a:sym typeface="Corbel"/>
                      </a:endParaRP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0391000"/>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Used MySQL and the </a:t>
                      </a:r>
                      <a:r>
                        <a:rPr lang="en-US" sz="1700" b="1" dirty="0" err="1">
                          <a:solidFill>
                            <a:schemeClr val="bg1">
                              <a:lumMod val="75000"/>
                              <a:lumOff val="25000"/>
                            </a:schemeClr>
                          </a:solidFill>
                          <a:latin typeface="Georgia" panose="02040502050405020303" pitchFamily="18" charset="0"/>
                        </a:rPr>
                        <a:t>Sequelize</a:t>
                      </a:r>
                      <a:r>
                        <a:rPr lang="en-US" sz="1700" b="1" dirty="0">
                          <a:solidFill>
                            <a:schemeClr val="bg1">
                              <a:lumMod val="75000"/>
                              <a:lumOff val="25000"/>
                            </a:schemeClr>
                          </a:solidFill>
                          <a:latin typeface="Georgia" panose="02040502050405020303" pitchFamily="18" charset="0"/>
                        </a:rPr>
                        <a:t> for the database</a:t>
                      </a:r>
                      <a:endParaRPr lang="en-US" sz="1700" b="1" u="none" strike="noStrike" cap="none" dirty="0">
                        <a:solidFill>
                          <a:schemeClr val="bg1">
                            <a:lumMod val="75000"/>
                            <a:lumOff val="25000"/>
                          </a:schemeClr>
                        </a:solidFill>
                        <a:latin typeface="Georgia" panose="02040502050405020303" pitchFamily="18" charset="0"/>
                        <a:ea typeface="Corbel"/>
                        <a:cs typeface="Corbel"/>
                        <a:sym typeface="Corbel"/>
                      </a:endParaRP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66753808"/>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Used </a:t>
                      </a:r>
                      <a:r>
                        <a:rPr lang="en-US" sz="1700" b="1" dirty="0" err="1">
                          <a:solidFill>
                            <a:schemeClr val="bg1">
                              <a:lumMod val="75000"/>
                              <a:lumOff val="25000"/>
                            </a:schemeClr>
                          </a:solidFill>
                          <a:latin typeface="Georgia" panose="02040502050405020303" pitchFamily="18" charset="0"/>
                        </a:rPr>
                        <a:t>Axios</a:t>
                      </a:r>
                      <a:r>
                        <a:rPr lang="en-US" sz="1700" b="1" dirty="0">
                          <a:solidFill>
                            <a:schemeClr val="bg1">
                              <a:lumMod val="75000"/>
                              <a:lumOff val="25000"/>
                            </a:schemeClr>
                          </a:solidFill>
                          <a:latin typeface="Georgia" panose="02040502050405020303" pitchFamily="18" charset="0"/>
                        </a:rPr>
                        <a:t> for retrieving, adding, updating, and deleting data</a:t>
                      </a:r>
                      <a:endParaRPr lang="en-US" sz="1700" b="1" u="none" strike="noStrike" cap="none" dirty="0">
                        <a:solidFill>
                          <a:schemeClr val="bg1">
                            <a:lumMod val="75000"/>
                            <a:lumOff val="25000"/>
                          </a:schemeClr>
                        </a:solidFill>
                        <a:latin typeface="Georgia" panose="02040502050405020303" pitchFamily="18" charset="0"/>
                        <a:ea typeface="Corbel"/>
                        <a:cs typeface="Corbel"/>
                        <a:sym typeface="Corbel"/>
                      </a:endParaRP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84063428"/>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Deployed using Heroku (with data)</a:t>
                      </a: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4750799"/>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Included Authentication (Express-Session)</a:t>
                      </a: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7835419"/>
                  </a:ext>
                </a:extLst>
              </a:tr>
              <a:tr h="71129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700" b="1" dirty="0">
                          <a:solidFill>
                            <a:schemeClr val="bg1">
                              <a:lumMod val="75000"/>
                              <a:lumOff val="25000"/>
                            </a:schemeClr>
                          </a:solidFill>
                          <a:latin typeface="Georgia" panose="02040502050405020303" pitchFamily="18" charset="0"/>
                        </a:rPr>
                        <a:t>Have a high-quality README (with unique name, description, technologies used, screenshot, and link to deployed application)</a:t>
                      </a:r>
                    </a:p>
                    <a:p>
                      <a:pPr algn="ctr"/>
                      <a:endParaRPr lang="en-US" sz="1700" b="1" dirty="0">
                        <a:solidFill>
                          <a:schemeClr val="bg1">
                            <a:lumMod val="75000"/>
                            <a:lumOff val="25000"/>
                          </a:schemeClr>
                        </a:solidFill>
                      </a:endParaRPr>
                    </a:p>
                  </a:txBody>
                  <a:tcPr anchor="ctr">
                    <a:lnL w="12700" cap="flat" cmpd="sng">
                      <a:noFill/>
                      <a:prstDash val="solid"/>
                      <a:round/>
                      <a:headEnd type="none" w="sm" len="sm"/>
                      <a:tailEnd type="none" w="sm" len="sm"/>
                    </a:lnL>
                    <a:lnR w="12700" cap="flat" cmpd="sng">
                      <a:noFill/>
                      <a:prstDash val="solid"/>
                      <a:round/>
                      <a:headEnd type="none" w="sm" len="sm"/>
                      <a:tailEnd type="none" w="sm" len="sm"/>
                    </a:lnR>
                    <a:lnT w="12700" cap="flat" cmpd="sng" algn="ctr">
                      <a:solidFill>
                        <a:schemeClr val="tx1"/>
                      </a:solidFill>
                      <a:prstDash val="solid"/>
                      <a:round/>
                      <a:headEnd type="none" w="med" len="med"/>
                      <a:tailEnd type="none" w="med" len="med"/>
                    </a:lnT>
                    <a:lnB w="12700" cap="flat" cmpd="sng">
                      <a:noFill/>
                      <a:prstDash val="solid"/>
                      <a:round/>
                      <a:headEnd type="none" w="sm" len="sm"/>
                      <a:tailEnd type="none" w="sm" len="sm"/>
                    </a:lnB>
                    <a:lnTlToBr w="12700" cmpd="sng">
                      <a:noFill/>
                      <a:prstDash val="solid"/>
                    </a:lnTlToBr>
                    <a:lnBlToTr w="12700" cmpd="sng">
                      <a:noFill/>
                      <a:prstDash val="solid"/>
                    </a:lnBlToTr>
                    <a:noFill/>
                  </a:tcPr>
                </a:tc>
                <a:extLst>
                  <a:ext uri="{0D108BD9-81ED-4DB2-BD59-A6C34878D82A}">
                    <a16:rowId xmlns:a16="http://schemas.microsoft.com/office/drawing/2014/main" val="109746236"/>
                  </a:ext>
                </a:extLst>
              </a:tr>
            </a:tbl>
          </a:graphicData>
        </a:graphic>
      </p:graphicFrame>
    </p:spTree>
    <p:extLst>
      <p:ext uri="{BB962C8B-B14F-4D97-AF65-F5344CB8AC3E}">
        <p14:creationId xmlns:p14="http://schemas.microsoft.com/office/powerpoint/2010/main" val="1820844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58"/>
                    </a14:imgEffect>
                  </a14:imgLayer>
                </a14:imgProps>
              </a:ext>
            </a:extLst>
          </a:blip>
          <a:srcRect/>
          <a:stretch>
            <a:fillRect/>
          </a:stretch>
        </a:blipFill>
        <a:effectLst/>
      </p:bgPr>
    </p:bg>
    <p:spTree>
      <p:nvGrpSpPr>
        <p:cNvPr id="1" name="Shape 325"/>
        <p:cNvGrpSpPr/>
        <p:nvPr/>
      </p:nvGrpSpPr>
      <p:grpSpPr>
        <a:xfrm>
          <a:off x="0" y="0"/>
          <a:ext cx="0" cy="0"/>
          <a:chOff x="0" y="0"/>
          <a:chExt cx="0" cy="0"/>
        </a:xfrm>
      </p:grpSpPr>
      <p:sp>
        <p:nvSpPr>
          <p:cNvPr id="327" name="Google Shape;327;p20"/>
          <p:cNvSpPr txBox="1"/>
          <p:nvPr/>
        </p:nvSpPr>
        <p:spPr>
          <a:xfrm>
            <a:off x="353712" y="108810"/>
            <a:ext cx="11560235" cy="784790"/>
          </a:xfrm>
          <a:prstGeom prst="rect">
            <a:avLst/>
          </a:prstGeom>
          <a:noFill/>
          <a:ln>
            <a:noFill/>
          </a:ln>
        </p:spPr>
        <p:txBody>
          <a:bodyPr spcFirstLastPara="1" wrap="square" lIns="91425" tIns="45700" rIns="91425" bIns="45700" anchor="ctr" anchorCtr="0">
            <a:spAutoFit/>
          </a:bodyPr>
          <a:lstStyle/>
          <a:p>
            <a:pPr marL="0" marR="0" lvl="0" indent="0" rtl="0">
              <a:spcBef>
                <a:spcPts val="0"/>
              </a:spcBef>
              <a:spcAft>
                <a:spcPts val="0"/>
              </a:spcAft>
              <a:buNone/>
            </a:pPr>
            <a:r>
              <a:rPr lang="en-US" sz="4500" b="1" dirty="0">
                <a:latin typeface="Georgia" panose="02040502050405020303" pitchFamily="18" charset="0"/>
              </a:rPr>
              <a:t>Functions of each tools</a:t>
            </a:r>
            <a:endParaRPr sz="4500" b="1" dirty="0">
              <a:latin typeface="Georgia" panose="02040502050405020303" pitchFamily="18" charset="0"/>
            </a:endParaRPr>
          </a:p>
        </p:txBody>
      </p:sp>
      <p:sp>
        <p:nvSpPr>
          <p:cNvPr id="328" name="Google Shape;328;p20"/>
          <p:cNvSpPr txBox="1"/>
          <p:nvPr/>
        </p:nvSpPr>
        <p:spPr>
          <a:xfrm>
            <a:off x="1201442" y="2089468"/>
            <a:ext cx="9784080" cy="4468758"/>
          </a:xfrm>
          <a:prstGeom prst="rect">
            <a:avLst/>
          </a:prstGeom>
          <a:noFill/>
          <a:ln>
            <a:noFill/>
          </a:ln>
        </p:spPr>
        <p:txBody>
          <a:bodyPr spcFirstLastPara="1" wrap="square" lIns="91425" tIns="45700" rIns="91425" bIns="45700" anchor="t" anchorCtr="0">
            <a:normAutofit/>
          </a:bodyPr>
          <a:lstStyle/>
          <a:p>
            <a:pPr marL="114300" marR="0" lvl="0" indent="0" algn="l" rtl="0">
              <a:lnSpc>
                <a:spcPct val="110000"/>
              </a:lnSpc>
              <a:spcBef>
                <a:spcPts val="0"/>
              </a:spcBef>
              <a:spcAft>
                <a:spcPts val="0"/>
              </a:spcAft>
              <a:buClr>
                <a:schemeClr val="accent1"/>
              </a:buClr>
              <a:buSzPts val="1800"/>
              <a:buFont typeface="Arial"/>
              <a:buNone/>
            </a:pPr>
            <a:endParaRPr sz="4000">
              <a:solidFill>
                <a:schemeClr val="lt1"/>
              </a:solidFill>
              <a:latin typeface="Arial"/>
              <a:ea typeface="Arial"/>
              <a:cs typeface="Arial"/>
              <a:sym typeface="Arial"/>
            </a:endParaRPr>
          </a:p>
          <a:p>
            <a:pPr marL="228600" marR="0" lvl="0" indent="-88900" algn="l" rtl="0">
              <a:lnSpc>
                <a:spcPct val="110000"/>
              </a:lnSpc>
              <a:spcBef>
                <a:spcPts val="1200"/>
              </a:spcBef>
              <a:spcAft>
                <a:spcPts val="0"/>
              </a:spcAft>
              <a:buClr>
                <a:schemeClr val="accent1"/>
              </a:buClr>
              <a:buSzPts val="2200"/>
              <a:buFont typeface="Arial"/>
              <a:buNone/>
            </a:pPr>
            <a:endParaRPr sz="2200">
              <a:solidFill>
                <a:schemeClr val="lt1"/>
              </a:solidFill>
              <a:latin typeface="Arial"/>
              <a:ea typeface="Arial"/>
              <a:cs typeface="Arial"/>
              <a:sym typeface="Arial"/>
            </a:endParaRPr>
          </a:p>
        </p:txBody>
      </p:sp>
      <p:sp>
        <p:nvSpPr>
          <p:cNvPr id="329" name="Google Shape;329;p20"/>
          <p:cNvSpPr txBox="1"/>
          <p:nvPr/>
        </p:nvSpPr>
        <p:spPr>
          <a:xfrm>
            <a:off x="353712" y="1195392"/>
            <a:ext cx="11479539" cy="5917789"/>
          </a:xfrm>
          <a:prstGeom prst="rect">
            <a:avLst/>
          </a:prstGeom>
          <a:noFill/>
          <a:ln>
            <a:noFill/>
          </a:ln>
        </p:spPr>
        <p:txBody>
          <a:bodyPr spcFirstLastPara="1" wrap="square" lIns="91425" tIns="45700" rIns="91425" bIns="45700" anchor="t" anchorCtr="0">
            <a:normAutofit/>
          </a:bodyPr>
          <a:lstStyle/>
          <a:p>
            <a:pPr marL="114300" lvl="0" indent="0" algn="l" rtl="0">
              <a:spcBef>
                <a:spcPts val="0"/>
              </a:spcBef>
              <a:spcAft>
                <a:spcPts val="0"/>
              </a:spcAft>
              <a:buSzPts val="1800"/>
              <a:buNone/>
            </a:pPr>
            <a:r>
              <a:rPr lang="en-US" sz="2000" b="1" dirty="0">
                <a:latin typeface="Georgia" panose="02040502050405020303" pitchFamily="18" charset="0"/>
              </a:rPr>
              <a:t>NODE.JS</a:t>
            </a:r>
            <a:r>
              <a:rPr lang="en-US" sz="2000" dirty="0">
                <a:latin typeface="Georgia" panose="02040502050405020303" pitchFamily="18" charset="0"/>
              </a:rPr>
              <a:t>: Runtime environment for executing server-side JavaScript code.</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EXPRESS</a:t>
            </a:r>
            <a:r>
              <a:rPr lang="en-US" sz="2000" dirty="0">
                <a:latin typeface="Georgia" panose="02040502050405020303" pitchFamily="18" charset="0"/>
              </a:rPr>
              <a:t>: Web application framework for building RESTful APIs.</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EXPRESS-SESSION</a:t>
            </a:r>
            <a:r>
              <a:rPr lang="en-US" sz="2000" dirty="0">
                <a:latin typeface="Georgia" panose="02040502050405020303" pitchFamily="18" charset="0"/>
              </a:rPr>
              <a:t>: Middleware used for managing sessions in Express applications.</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MySQL</a:t>
            </a:r>
            <a:r>
              <a:rPr lang="en-US" sz="2000" dirty="0">
                <a:latin typeface="Georgia" panose="02040502050405020303" pitchFamily="18" charset="0"/>
              </a:rPr>
              <a:t>: Database driver for Node.js.</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SEQUELIZE</a:t>
            </a:r>
            <a:r>
              <a:rPr lang="en-US" sz="2000" dirty="0">
                <a:latin typeface="Georgia" panose="02040502050405020303" pitchFamily="18" charset="0"/>
              </a:rPr>
              <a:t>: Promise-based Object-Relational Mapping for interacting with databases, using JavaScript syntax, abstracting away the complexities of SQL queries and database management.</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BCRYPT</a:t>
            </a:r>
            <a:r>
              <a:rPr lang="en-US" sz="2000" dirty="0">
                <a:latin typeface="Georgia" panose="02040502050405020303" pitchFamily="18" charset="0"/>
              </a:rPr>
              <a:t>: Library for securely hashing passwords.</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DOTENV</a:t>
            </a:r>
            <a:r>
              <a:rPr lang="en-US" sz="2000" dirty="0">
                <a:latin typeface="Georgia" panose="02040502050405020303" pitchFamily="18" charset="0"/>
              </a:rPr>
              <a:t>: Utility for loading environment variables.</a:t>
            </a:r>
          </a:p>
          <a:p>
            <a:pPr marL="114300" lvl="0" indent="0" algn="l" rtl="0">
              <a:spcBef>
                <a:spcPts val="0"/>
              </a:spcBef>
              <a:spcAft>
                <a:spcPts val="0"/>
              </a:spcAft>
              <a:buSzPts val="1800"/>
              <a:buNone/>
            </a:pPr>
            <a:endParaRPr lang="en-US" sz="2000" b="1" dirty="0">
              <a:latin typeface="Georgia" panose="02040502050405020303" pitchFamily="18" charset="0"/>
            </a:endParaRPr>
          </a:p>
          <a:p>
            <a:pPr marL="114300" lvl="0" indent="0" algn="l" rtl="0">
              <a:spcBef>
                <a:spcPts val="0"/>
              </a:spcBef>
              <a:spcAft>
                <a:spcPts val="0"/>
              </a:spcAft>
              <a:buSzPts val="1800"/>
              <a:buNone/>
            </a:pPr>
            <a:r>
              <a:rPr lang="en-US" sz="2000" b="1" dirty="0">
                <a:latin typeface="Georgia" panose="02040502050405020303" pitchFamily="18" charset="0"/>
              </a:rPr>
              <a:t>NODEMON</a:t>
            </a:r>
            <a:r>
              <a:rPr lang="en-US" sz="2000" dirty="0">
                <a:latin typeface="Georgia" panose="02040502050405020303" pitchFamily="18" charset="0"/>
              </a:rPr>
              <a:t>: Development tool for auto-reloading the server during development.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29"/>
                                        </p:tgtEl>
                                        <p:attrNameLst>
                                          <p:attrName>style.visibility</p:attrName>
                                        </p:attrNameLst>
                                      </p:cBhvr>
                                      <p:to>
                                        <p:strVal val="visible"/>
                                      </p:to>
                                    </p:set>
                                    <p:animEffect transition="in" filter="fade">
                                      <p:cBhvr>
                                        <p:cTn id="7" dur="1000"/>
                                        <p:tgtEl>
                                          <p:spTgt spid="329"/>
                                        </p:tgtEl>
                                      </p:cBhvr>
                                    </p:animEffect>
                                    <p:anim calcmode="lin" valueType="num">
                                      <p:cBhvr>
                                        <p:cTn id="8" dur="1000" fill="hold"/>
                                        <p:tgtEl>
                                          <p:spTgt spid="329"/>
                                        </p:tgtEl>
                                        <p:attrNameLst>
                                          <p:attrName>ppt_x</p:attrName>
                                        </p:attrNameLst>
                                      </p:cBhvr>
                                      <p:tavLst>
                                        <p:tav tm="0">
                                          <p:val>
                                            <p:strVal val="#ppt_x"/>
                                          </p:val>
                                        </p:tav>
                                        <p:tav tm="100000">
                                          <p:val>
                                            <p:strVal val="#ppt_x"/>
                                          </p:val>
                                        </p:tav>
                                      </p:tavLst>
                                    </p:anim>
                                    <p:anim calcmode="lin" valueType="num">
                                      <p:cBhvr>
                                        <p:cTn id="9" dur="1000" fill="hold"/>
                                        <p:tgtEl>
                                          <p:spTgt spid="3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9"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58"/>
                    </a14:imgEffect>
                  </a14:imgLayer>
                </a14:imgProps>
              </a:ext>
            </a:extLst>
          </a:blip>
          <a:srcRect/>
          <a:stretch>
            <a:fillRect/>
          </a:stretch>
        </a:blipFill>
        <a:effectLst/>
      </p:bgPr>
    </p:bg>
    <p:spTree>
      <p:nvGrpSpPr>
        <p:cNvPr id="1" name="Shape 325"/>
        <p:cNvGrpSpPr/>
        <p:nvPr/>
      </p:nvGrpSpPr>
      <p:grpSpPr>
        <a:xfrm>
          <a:off x="0" y="0"/>
          <a:ext cx="0" cy="0"/>
          <a:chOff x="0" y="0"/>
          <a:chExt cx="0" cy="0"/>
        </a:xfrm>
      </p:grpSpPr>
      <p:sp>
        <p:nvSpPr>
          <p:cNvPr id="327" name="Google Shape;327;p20"/>
          <p:cNvSpPr txBox="1"/>
          <p:nvPr/>
        </p:nvSpPr>
        <p:spPr>
          <a:xfrm>
            <a:off x="353712" y="108810"/>
            <a:ext cx="11560235" cy="784790"/>
          </a:xfrm>
          <a:prstGeom prst="rect">
            <a:avLst/>
          </a:prstGeom>
          <a:noFill/>
          <a:ln>
            <a:noFill/>
          </a:ln>
        </p:spPr>
        <p:txBody>
          <a:bodyPr spcFirstLastPara="1" wrap="square" lIns="91425" tIns="45700" rIns="91425" bIns="45700" anchor="ctr" anchorCtr="0">
            <a:spAutoFit/>
          </a:bodyPr>
          <a:lstStyle/>
          <a:p>
            <a:pPr marL="0" marR="0" lvl="0" indent="0" rtl="0">
              <a:spcBef>
                <a:spcPts val="0"/>
              </a:spcBef>
              <a:spcAft>
                <a:spcPts val="0"/>
              </a:spcAft>
              <a:buNone/>
            </a:pPr>
            <a:r>
              <a:rPr lang="en-US" sz="4500" b="1" dirty="0">
                <a:latin typeface="Georgia" panose="02040502050405020303" pitchFamily="18" charset="0"/>
              </a:rPr>
              <a:t>Functions of each tools</a:t>
            </a:r>
            <a:endParaRPr sz="4500" b="1" dirty="0">
              <a:latin typeface="Georgia" panose="02040502050405020303" pitchFamily="18" charset="0"/>
            </a:endParaRPr>
          </a:p>
        </p:txBody>
      </p:sp>
      <p:sp>
        <p:nvSpPr>
          <p:cNvPr id="328" name="Google Shape;328;p20"/>
          <p:cNvSpPr txBox="1"/>
          <p:nvPr/>
        </p:nvSpPr>
        <p:spPr>
          <a:xfrm>
            <a:off x="1201442" y="2089468"/>
            <a:ext cx="9784080" cy="4468758"/>
          </a:xfrm>
          <a:prstGeom prst="rect">
            <a:avLst/>
          </a:prstGeom>
          <a:noFill/>
          <a:ln>
            <a:noFill/>
          </a:ln>
        </p:spPr>
        <p:txBody>
          <a:bodyPr spcFirstLastPara="1" wrap="square" lIns="91425" tIns="45700" rIns="91425" bIns="45700" anchor="t" anchorCtr="0">
            <a:normAutofit/>
          </a:bodyPr>
          <a:lstStyle/>
          <a:p>
            <a:pPr marL="114300" marR="0" lvl="0" indent="0" algn="l" rtl="0">
              <a:lnSpc>
                <a:spcPct val="110000"/>
              </a:lnSpc>
              <a:spcBef>
                <a:spcPts val="0"/>
              </a:spcBef>
              <a:spcAft>
                <a:spcPts val="0"/>
              </a:spcAft>
              <a:buClr>
                <a:schemeClr val="accent1"/>
              </a:buClr>
              <a:buSzPts val="1800"/>
              <a:buFont typeface="Arial"/>
              <a:buNone/>
            </a:pPr>
            <a:endParaRPr sz="4000">
              <a:solidFill>
                <a:schemeClr val="lt1"/>
              </a:solidFill>
              <a:latin typeface="Arial"/>
              <a:ea typeface="Arial"/>
              <a:cs typeface="Arial"/>
              <a:sym typeface="Arial"/>
            </a:endParaRPr>
          </a:p>
          <a:p>
            <a:pPr marL="228600" marR="0" lvl="0" indent="-88900" algn="l" rtl="0">
              <a:lnSpc>
                <a:spcPct val="110000"/>
              </a:lnSpc>
              <a:spcBef>
                <a:spcPts val="1200"/>
              </a:spcBef>
              <a:spcAft>
                <a:spcPts val="0"/>
              </a:spcAft>
              <a:buClr>
                <a:schemeClr val="accent1"/>
              </a:buClr>
              <a:buSzPts val="2200"/>
              <a:buFont typeface="Arial"/>
              <a:buNone/>
            </a:pPr>
            <a:endParaRPr sz="2200">
              <a:solidFill>
                <a:schemeClr val="lt1"/>
              </a:solidFill>
              <a:latin typeface="Arial"/>
              <a:ea typeface="Arial"/>
              <a:cs typeface="Arial"/>
              <a:sym typeface="Arial"/>
            </a:endParaRPr>
          </a:p>
        </p:txBody>
      </p:sp>
      <p:sp>
        <p:nvSpPr>
          <p:cNvPr id="329" name="Google Shape;329;p20"/>
          <p:cNvSpPr txBox="1"/>
          <p:nvPr/>
        </p:nvSpPr>
        <p:spPr>
          <a:xfrm>
            <a:off x="353712" y="1195392"/>
            <a:ext cx="11479539" cy="5917789"/>
          </a:xfrm>
          <a:prstGeom prst="rect">
            <a:avLst/>
          </a:prstGeom>
          <a:noFill/>
          <a:ln>
            <a:noFill/>
          </a:ln>
        </p:spPr>
        <p:txBody>
          <a:bodyPr spcFirstLastPara="1" wrap="square" lIns="91425" tIns="45700" rIns="91425" bIns="45700" anchor="t" anchorCtr="0">
            <a:noAutofit/>
          </a:bodyPr>
          <a:lstStyle/>
          <a:p>
            <a:pPr marL="114300" lvl="0" indent="0" algn="l" rtl="0">
              <a:spcBef>
                <a:spcPts val="0"/>
              </a:spcBef>
              <a:spcAft>
                <a:spcPts val="0"/>
              </a:spcAft>
              <a:buSzPts val="1800"/>
              <a:buNone/>
            </a:pPr>
            <a:r>
              <a:rPr lang="en-US" sz="2200" b="1" dirty="0">
                <a:latin typeface="Georgia" panose="02040502050405020303" pitchFamily="18" charset="0"/>
              </a:rPr>
              <a:t>REACT</a:t>
            </a:r>
            <a:r>
              <a:rPr lang="en-US" sz="2200" dirty="0">
                <a:latin typeface="Georgia" panose="02040502050405020303" pitchFamily="18" charset="0"/>
              </a:rPr>
              <a:t>: Open-source JS library used for building user interfaces or UI components, particularly for single-page applications where user interactions are dynamic and frequent.</a:t>
            </a:r>
          </a:p>
          <a:p>
            <a:pPr marL="114300" lvl="0" indent="0" algn="l" rtl="0">
              <a:spcBef>
                <a:spcPts val="0"/>
              </a:spcBef>
              <a:spcAft>
                <a:spcPts val="0"/>
              </a:spcAft>
              <a:buSzPts val="1800"/>
              <a:buNone/>
            </a:pPr>
            <a:endParaRPr lang="en-US" sz="2200" dirty="0">
              <a:latin typeface="Georgia" panose="02040502050405020303" pitchFamily="18" charset="0"/>
            </a:endParaRPr>
          </a:p>
          <a:p>
            <a:pPr marL="114300" lvl="0" indent="0" algn="l" rtl="0">
              <a:spcBef>
                <a:spcPts val="0"/>
              </a:spcBef>
              <a:spcAft>
                <a:spcPts val="0"/>
              </a:spcAft>
              <a:buSzPts val="1800"/>
              <a:buNone/>
            </a:pPr>
            <a:r>
              <a:rPr lang="en-US" sz="2200" b="1" dirty="0">
                <a:latin typeface="Georgia" panose="02040502050405020303" pitchFamily="18" charset="0"/>
              </a:rPr>
              <a:t>BOOTSTRAP</a:t>
            </a:r>
            <a:r>
              <a:rPr lang="en-US" sz="2200" dirty="0">
                <a:latin typeface="Georgia" panose="02040502050405020303" pitchFamily="18" charset="0"/>
              </a:rPr>
              <a:t>: Open-source front-end framework primarily used for designing responsive and mobile-first websites and web applications. </a:t>
            </a:r>
          </a:p>
          <a:p>
            <a:pPr marL="114300" lvl="0" indent="0" algn="l" rtl="0">
              <a:spcBef>
                <a:spcPts val="0"/>
              </a:spcBef>
              <a:spcAft>
                <a:spcPts val="0"/>
              </a:spcAft>
              <a:buSzPts val="1800"/>
              <a:buNone/>
            </a:pPr>
            <a:endParaRPr lang="en-US" sz="2200" dirty="0">
              <a:latin typeface="Georgia" panose="02040502050405020303" pitchFamily="18" charset="0"/>
            </a:endParaRPr>
          </a:p>
          <a:p>
            <a:pPr marL="114300" lvl="0" indent="0" algn="l" rtl="0">
              <a:spcBef>
                <a:spcPts val="0"/>
              </a:spcBef>
              <a:spcAft>
                <a:spcPts val="0"/>
              </a:spcAft>
              <a:buSzPts val="1800"/>
              <a:buNone/>
            </a:pPr>
            <a:r>
              <a:rPr lang="en-US" sz="2200" b="1" dirty="0">
                <a:latin typeface="Georgia" panose="02040502050405020303" pitchFamily="18" charset="0"/>
              </a:rPr>
              <a:t>AXIOS</a:t>
            </a:r>
            <a:r>
              <a:rPr lang="en-US" sz="2200" dirty="0">
                <a:latin typeface="Georgia" panose="02040502050405020303" pitchFamily="18" charset="0"/>
              </a:rPr>
              <a:t>: JavaScript library can be used both in making HTTP requests web browsers and Node.js environments, making it versatile for building both client-side and server-side applications, especially for performing CRUD operations (Create, Read, Update, Delete) in web applications</a:t>
            </a:r>
          </a:p>
          <a:p>
            <a:pPr marL="114300" lvl="0" indent="0" algn="l" rtl="0">
              <a:spcBef>
                <a:spcPts val="0"/>
              </a:spcBef>
              <a:spcAft>
                <a:spcPts val="0"/>
              </a:spcAft>
              <a:buSzPts val="1800"/>
              <a:buNone/>
            </a:pPr>
            <a:endParaRPr lang="en-US" sz="2200" dirty="0">
              <a:latin typeface="Georgia" panose="02040502050405020303" pitchFamily="18" charset="0"/>
            </a:endParaRPr>
          </a:p>
          <a:p>
            <a:pPr marL="114300" lvl="0" indent="0" algn="l" rtl="0">
              <a:spcBef>
                <a:spcPts val="0"/>
              </a:spcBef>
              <a:spcAft>
                <a:spcPts val="0"/>
              </a:spcAft>
              <a:buSzPts val="1800"/>
              <a:buNone/>
            </a:pPr>
            <a:r>
              <a:rPr lang="en-US" sz="2200" b="1" dirty="0">
                <a:latin typeface="Georgia" panose="02040502050405020303" pitchFamily="18" charset="0"/>
              </a:rPr>
              <a:t>VITE</a:t>
            </a:r>
            <a:r>
              <a:rPr lang="en-US" sz="2200" dirty="0">
                <a:latin typeface="Georgia" panose="02040502050405020303" pitchFamily="18" charset="0"/>
              </a:rPr>
              <a:t>: Build tool and development server for modern web development projects.</a:t>
            </a:r>
          </a:p>
          <a:p>
            <a:pPr marL="114300" lvl="0" indent="0" algn="l" rtl="0">
              <a:spcBef>
                <a:spcPts val="0"/>
              </a:spcBef>
              <a:spcAft>
                <a:spcPts val="0"/>
              </a:spcAft>
              <a:buSzPts val="1800"/>
              <a:buNone/>
            </a:pPr>
            <a:endParaRPr lang="en-US" sz="2200" dirty="0">
              <a:latin typeface="Georgia" panose="02040502050405020303" pitchFamily="18" charset="0"/>
            </a:endParaRPr>
          </a:p>
          <a:p>
            <a:pPr marL="114300" lvl="0" indent="0" algn="l" rtl="0">
              <a:spcBef>
                <a:spcPts val="0"/>
              </a:spcBef>
              <a:spcAft>
                <a:spcPts val="0"/>
              </a:spcAft>
              <a:buSzPts val="1800"/>
              <a:buNone/>
            </a:pPr>
            <a:r>
              <a:rPr lang="en-US" sz="2200" b="1" dirty="0">
                <a:latin typeface="Georgia" panose="02040502050405020303" pitchFamily="18" charset="0"/>
              </a:rPr>
              <a:t>HEROKU</a:t>
            </a:r>
            <a:r>
              <a:rPr lang="en-US" sz="2200" dirty="0">
                <a:latin typeface="Georgia" panose="02040502050405020303" pitchFamily="18" charset="0"/>
              </a:rPr>
              <a:t>: A cloud platform that offers easy deployment and management of web applications.</a:t>
            </a:r>
          </a:p>
        </p:txBody>
      </p:sp>
    </p:spTree>
    <p:extLst>
      <p:ext uri="{BB962C8B-B14F-4D97-AF65-F5344CB8AC3E}">
        <p14:creationId xmlns:p14="http://schemas.microsoft.com/office/powerpoint/2010/main" val="1765232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29"/>
                                        </p:tgtEl>
                                        <p:attrNameLst>
                                          <p:attrName>style.visibility</p:attrName>
                                        </p:attrNameLst>
                                      </p:cBhvr>
                                      <p:to>
                                        <p:strVal val="visible"/>
                                      </p:to>
                                    </p:set>
                                    <p:anim calcmode="lin" valueType="num">
                                      <p:cBhvr additive="base">
                                        <p:cTn id="7" dur="500" fill="hold"/>
                                        <p:tgtEl>
                                          <p:spTgt spid="329"/>
                                        </p:tgtEl>
                                        <p:attrNameLst>
                                          <p:attrName>ppt_x</p:attrName>
                                        </p:attrNameLst>
                                      </p:cBhvr>
                                      <p:tavLst>
                                        <p:tav tm="0">
                                          <p:val>
                                            <p:strVal val="#ppt_x"/>
                                          </p:val>
                                        </p:tav>
                                        <p:tav tm="100000">
                                          <p:val>
                                            <p:strVal val="#ppt_x"/>
                                          </p:val>
                                        </p:tav>
                                      </p:tavLst>
                                    </p:anim>
                                    <p:anim calcmode="lin" valueType="num">
                                      <p:cBhvr additive="base">
                                        <p:cTn id="8" dur="500" fill="hold"/>
                                        <p:tgtEl>
                                          <p:spTgt spid="3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9"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Blur radius="55"/>
                    </a14:imgEffect>
                  </a14:imgLayer>
                </a14:imgProps>
              </a:ext>
            </a:extLst>
          </a:blip>
          <a:srcRect/>
          <a:stretch>
            <a:fillRect t="-7000" b="-7000"/>
          </a:stretch>
        </a:blipFill>
        <a:effectLst/>
      </p:bgPr>
    </p:bg>
    <p:spTree>
      <p:nvGrpSpPr>
        <p:cNvPr id="1" name="Shape 325"/>
        <p:cNvGrpSpPr/>
        <p:nvPr/>
      </p:nvGrpSpPr>
      <p:grpSpPr>
        <a:xfrm>
          <a:off x="0" y="0"/>
          <a:ext cx="0" cy="0"/>
          <a:chOff x="0" y="0"/>
          <a:chExt cx="0" cy="0"/>
        </a:xfrm>
      </p:grpSpPr>
      <p:sp>
        <p:nvSpPr>
          <p:cNvPr id="327" name="Google Shape;327;p20"/>
          <p:cNvSpPr txBox="1"/>
          <p:nvPr/>
        </p:nvSpPr>
        <p:spPr>
          <a:xfrm>
            <a:off x="353712" y="154510"/>
            <a:ext cx="11560235" cy="1477287"/>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500" b="1" dirty="0">
                <a:solidFill>
                  <a:schemeClr val="bg1">
                    <a:lumMod val="85000"/>
                    <a:lumOff val="15000"/>
                  </a:schemeClr>
                </a:solidFill>
                <a:latin typeface="Georgia" panose="02040502050405020303" pitchFamily="18" charset="0"/>
              </a:rPr>
              <a:t>Breakdown of Tasks and Roles</a:t>
            </a:r>
            <a:br>
              <a:rPr lang="en-US" sz="4500" b="1" dirty="0">
                <a:solidFill>
                  <a:schemeClr val="bg1">
                    <a:lumMod val="85000"/>
                    <a:lumOff val="15000"/>
                  </a:schemeClr>
                </a:solidFill>
                <a:latin typeface="Georgia" panose="02040502050405020303" pitchFamily="18" charset="0"/>
              </a:rPr>
            </a:br>
            <a:endParaRPr sz="4500" b="1" dirty="0">
              <a:solidFill>
                <a:schemeClr val="bg1">
                  <a:lumMod val="85000"/>
                  <a:lumOff val="15000"/>
                </a:schemeClr>
              </a:solidFill>
              <a:latin typeface="Georgia" panose="02040502050405020303" pitchFamily="18" charset="0"/>
            </a:endParaRPr>
          </a:p>
        </p:txBody>
      </p:sp>
      <p:sp>
        <p:nvSpPr>
          <p:cNvPr id="328" name="Google Shape;328;p20"/>
          <p:cNvSpPr txBox="1"/>
          <p:nvPr/>
        </p:nvSpPr>
        <p:spPr>
          <a:xfrm>
            <a:off x="1201442" y="2089468"/>
            <a:ext cx="9784080" cy="4468758"/>
          </a:xfrm>
          <a:prstGeom prst="rect">
            <a:avLst/>
          </a:prstGeom>
          <a:noFill/>
          <a:ln>
            <a:noFill/>
          </a:ln>
        </p:spPr>
        <p:txBody>
          <a:bodyPr spcFirstLastPara="1" wrap="square" lIns="91425" tIns="45700" rIns="91425" bIns="45700" anchor="t" anchorCtr="0">
            <a:normAutofit/>
          </a:bodyPr>
          <a:lstStyle/>
          <a:p>
            <a:pPr marL="114300" marR="0" lvl="0" indent="0" algn="l" rtl="0">
              <a:lnSpc>
                <a:spcPct val="110000"/>
              </a:lnSpc>
              <a:spcBef>
                <a:spcPts val="0"/>
              </a:spcBef>
              <a:spcAft>
                <a:spcPts val="0"/>
              </a:spcAft>
              <a:buClr>
                <a:schemeClr val="accent1"/>
              </a:buClr>
              <a:buSzPts val="1800"/>
              <a:buFont typeface="Arial"/>
              <a:buNone/>
            </a:pPr>
            <a:endParaRPr sz="4000">
              <a:solidFill>
                <a:schemeClr val="lt1"/>
              </a:solidFill>
              <a:latin typeface="Arial"/>
              <a:ea typeface="Arial"/>
              <a:cs typeface="Arial"/>
              <a:sym typeface="Arial"/>
            </a:endParaRPr>
          </a:p>
          <a:p>
            <a:pPr marL="228600" marR="0" lvl="0" indent="-88900" algn="l" rtl="0">
              <a:lnSpc>
                <a:spcPct val="110000"/>
              </a:lnSpc>
              <a:spcBef>
                <a:spcPts val="1200"/>
              </a:spcBef>
              <a:spcAft>
                <a:spcPts val="0"/>
              </a:spcAft>
              <a:buClr>
                <a:schemeClr val="accent1"/>
              </a:buClr>
              <a:buSzPts val="2200"/>
              <a:buFont typeface="Arial"/>
              <a:buNone/>
            </a:pPr>
            <a:endParaRPr sz="2200">
              <a:solidFill>
                <a:schemeClr val="lt1"/>
              </a:solidFill>
              <a:latin typeface="Arial"/>
              <a:ea typeface="Arial"/>
              <a:cs typeface="Arial"/>
              <a:sym typeface="Arial"/>
            </a:endParaRPr>
          </a:p>
        </p:txBody>
      </p:sp>
      <p:sp>
        <p:nvSpPr>
          <p:cNvPr id="329" name="Google Shape;329;p20"/>
          <p:cNvSpPr txBox="1"/>
          <p:nvPr/>
        </p:nvSpPr>
        <p:spPr>
          <a:xfrm>
            <a:off x="353712" y="1174127"/>
            <a:ext cx="11479539" cy="5917789"/>
          </a:xfrm>
          <a:prstGeom prst="rect">
            <a:avLst/>
          </a:prstGeom>
          <a:noFill/>
          <a:ln>
            <a:noFill/>
          </a:ln>
        </p:spPr>
        <p:txBody>
          <a:bodyPr spcFirstLastPara="1" wrap="square" lIns="91425" tIns="45700" rIns="91425" bIns="45700" anchor="t" anchorCtr="0">
            <a:normAutofit fontScale="70000" lnSpcReduction="20000"/>
          </a:bodyPr>
          <a:lstStyle/>
          <a:p>
            <a:pPr marL="114300" lvl="0" algn="l" rtl="0">
              <a:lnSpc>
                <a:spcPct val="120000"/>
              </a:lnSpc>
              <a:spcBef>
                <a:spcPts val="0"/>
              </a:spcBef>
              <a:spcAft>
                <a:spcPts val="0"/>
              </a:spcAft>
              <a:buSzPts val="1800"/>
            </a:pPr>
            <a:r>
              <a:rPr lang="en-US" sz="4000" b="1" dirty="0" err="1">
                <a:solidFill>
                  <a:schemeClr val="bg1">
                    <a:lumMod val="75000"/>
                    <a:lumOff val="25000"/>
                  </a:schemeClr>
                </a:solidFill>
                <a:latin typeface="+mn-lt"/>
              </a:rPr>
              <a:t>Ozdal</a:t>
            </a:r>
            <a:r>
              <a:rPr lang="en-US" sz="4000" b="1" dirty="0">
                <a:solidFill>
                  <a:schemeClr val="bg1">
                    <a:lumMod val="75000"/>
                    <a:lumOff val="25000"/>
                  </a:schemeClr>
                </a:solidFill>
                <a:latin typeface="+mn-lt"/>
              </a:rPr>
              <a:t> </a:t>
            </a:r>
            <a:r>
              <a:rPr lang="en-US" sz="4000" b="1" dirty="0" err="1">
                <a:solidFill>
                  <a:schemeClr val="bg1">
                    <a:lumMod val="75000"/>
                    <a:lumOff val="25000"/>
                  </a:schemeClr>
                </a:solidFill>
                <a:latin typeface="+mn-lt"/>
              </a:rPr>
              <a:t>Dogru</a:t>
            </a:r>
            <a:endParaRPr lang="en-US" sz="4000" b="1" dirty="0">
              <a:solidFill>
                <a:schemeClr val="bg1">
                  <a:lumMod val="75000"/>
                  <a:lumOff val="25000"/>
                </a:schemeClr>
              </a:solidFill>
              <a:latin typeface="+mn-lt"/>
            </a:endParaRPr>
          </a:p>
          <a:p>
            <a:pPr marL="114300" lvl="0" indent="0" algn="l" rtl="0">
              <a:lnSpc>
                <a:spcPct val="120000"/>
              </a:lnSpc>
              <a:spcBef>
                <a:spcPts val="0"/>
              </a:spcBef>
              <a:spcAft>
                <a:spcPts val="0"/>
              </a:spcAft>
              <a:buSzPts val="1800"/>
              <a:buNone/>
            </a:pPr>
            <a:r>
              <a:rPr lang="en-US" sz="4000" dirty="0">
                <a:solidFill>
                  <a:schemeClr val="bg1">
                    <a:lumMod val="75000"/>
                    <a:lumOff val="25000"/>
                  </a:schemeClr>
                </a:solidFill>
                <a:latin typeface="+mn-lt"/>
              </a:rPr>
              <a:t>(Front-End, Pages, Schemas, Authentication, CRUD Operations)</a:t>
            </a:r>
          </a:p>
          <a:p>
            <a:pPr marL="114300" lvl="0" indent="0" algn="l" rtl="0">
              <a:lnSpc>
                <a:spcPct val="120000"/>
              </a:lnSpc>
              <a:spcBef>
                <a:spcPts val="0"/>
              </a:spcBef>
              <a:spcAft>
                <a:spcPts val="0"/>
              </a:spcAft>
              <a:buSzPts val="1800"/>
              <a:buNone/>
            </a:pPr>
            <a:endParaRPr lang="en-US" sz="1600" dirty="0">
              <a:solidFill>
                <a:schemeClr val="bg1">
                  <a:lumMod val="75000"/>
                  <a:lumOff val="25000"/>
                </a:schemeClr>
              </a:solidFill>
              <a:latin typeface="+mn-lt"/>
            </a:endParaRPr>
          </a:p>
          <a:p>
            <a:pPr marL="114300" lvl="0" algn="l" rtl="0">
              <a:lnSpc>
                <a:spcPct val="120000"/>
              </a:lnSpc>
              <a:spcBef>
                <a:spcPts val="0"/>
              </a:spcBef>
              <a:spcAft>
                <a:spcPts val="0"/>
              </a:spcAft>
              <a:buSzPts val="1800"/>
            </a:pPr>
            <a:r>
              <a:rPr lang="en-US" sz="4000" b="1" dirty="0">
                <a:solidFill>
                  <a:schemeClr val="bg1">
                    <a:lumMod val="75000"/>
                    <a:lumOff val="25000"/>
                  </a:schemeClr>
                </a:solidFill>
                <a:latin typeface="+mn-lt"/>
              </a:rPr>
              <a:t>Austin Graham</a:t>
            </a:r>
          </a:p>
          <a:p>
            <a:pPr marL="114300" lvl="0" indent="0" algn="l" rtl="0">
              <a:lnSpc>
                <a:spcPct val="120000"/>
              </a:lnSpc>
              <a:spcBef>
                <a:spcPts val="0"/>
              </a:spcBef>
              <a:spcAft>
                <a:spcPts val="0"/>
              </a:spcAft>
              <a:buSzPts val="1800"/>
              <a:buNone/>
            </a:pPr>
            <a:r>
              <a:rPr lang="en-US" sz="4000" dirty="0">
                <a:solidFill>
                  <a:schemeClr val="bg1">
                    <a:lumMod val="75000"/>
                    <a:lumOff val="25000"/>
                  </a:schemeClr>
                </a:solidFill>
                <a:latin typeface="+mn-lt"/>
              </a:rPr>
              <a:t>(Back-End, Login/Sign-up forms, Authentication, Wire Frames, CSS Stylings)</a:t>
            </a:r>
          </a:p>
          <a:p>
            <a:pPr marL="114300" lvl="0" indent="0" algn="l" rtl="0">
              <a:lnSpc>
                <a:spcPct val="120000"/>
              </a:lnSpc>
              <a:spcBef>
                <a:spcPts val="0"/>
              </a:spcBef>
              <a:spcAft>
                <a:spcPts val="0"/>
              </a:spcAft>
              <a:buSzPts val="1800"/>
              <a:buNone/>
            </a:pPr>
            <a:endParaRPr lang="en-US" sz="1600" dirty="0">
              <a:solidFill>
                <a:schemeClr val="bg1">
                  <a:lumMod val="75000"/>
                  <a:lumOff val="25000"/>
                </a:schemeClr>
              </a:solidFill>
              <a:latin typeface="+mn-lt"/>
            </a:endParaRPr>
          </a:p>
          <a:p>
            <a:pPr marL="114300" lvl="0" algn="l" rtl="0">
              <a:lnSpc>
                <a:spcPct val="120000"/>
              </a:lnSpc>
              <a:spcBef>
                <a:spcPts val="0"/>
              </a:spcBef>
              <a:spcAft>
                <a:spcPts val="0"/>
              </a:spcAft>
              <a:buSzPts val="1800"/>
            </a:pPr>
            <a:r>
              <a:rPr lang="en-US" sz="4000" b="1" dirty="0">
                <a:solidFill>
                  <a:schemeClr val="bg1">
                    <a:lumMod val="75000"/>
                    <a:lumOff val="25000"/>
                  </a:schemeClr>
                </a:solidFill>
                <a:latin typeface="+mn-lt"/>
              </a:rPr>
              <a:t>Dan Nadler</a:t>
            </a:r>
          </a:p>
          <a:p>
            <a:pPr marL="114300" lvl="0" indent="0" algn="l" rtl="0">
              <a:lnSpc>
                <a:spcPct val="120000"/>
              </a:lnSpc>
              <a:spcBef>
                <a:spcPts val="0"/>
              </a:spcBef>
              <a:spcAft>
                <a:spcPts val="0"/>
              </a:spcAft>
              <a:buSzPts val="1800"/>
              <a:buNone/>
            </a:pPr>
            <a:r>
              <a:rPr lang="en-US" sz="4000" dirty="0">
                <a:solidFill>
                  <a:schemeClr val="bg1">
                    <a:lumMod val="75000"/>
                    <a:lumOff val="25000"/>
                  </a:schemeClr>
                </a:solidFill>
                <a:latin typeface="+mn-lt"/>
              </a:rPr>
              <a:t>(Back-End, Models, Error Handling, CRUD Operations, Database)</a:t>
            </a:r>
          </a:p>
          <a:p>
            <a:pPr marL="114300" lvl="0" indent="0" algn="l" rtl="0">
              <a:lnSpc>
                <a:spcPct val="120000"/>
              </a:lnSpc>
              <a:spcBef>
                <a:spcPts val="0"/>
              </a:spcBef>
              <a:spcAft>
                <a:spcPts val="0"/>
              </a:spcAft>
              <a:buSzPts val="1800"/>
              <a:buNone/>
            </a:pPr>
            <a:endParaRPr lang="en-US" sz="1600" dirty="0">
              <a:solidFill>
                <a:schemeClr val="bg1">
                  <a:lumMod val="75000"/>
                  <a:lumOff val="25000"/>
                </a:schemeClr>
              </a:solidFill>
              <a:latin typeface="+mn-lt"/>
            </a:endParaRPr>
          </a:p>
          <a:p>
            <a:pPr marL="114300" lvl="0" algn="l" rtl="0">
              <a:lnSpc>
                <a:spcPct val="120000"/>
              </a:lnSpc>
              <a:spcBef>
                <a:spcPts val="0"/>
              </a:spcBef>
              <a:spcAft>
                <a:spcPts val="0"/>
              </a:spcAft>
              <a:buSzPts val="1800"/>
            </a:pPr>
            <a:r>
              <a:rPr lang="en-US" sz="4000" b="1" dirty="0">
                <a:solidFill>
                  <a:schemeClr val="bg1">
                    <a:lumMod val="75000"/>
                    <a:lumOff val="25000"/>
                  </a:schemeClr>
                </a:solidFill>
                <a:latin typeface="+mn-lt"/>
              </a:rPr>
              <a:t>Justin Lee</a:t>
            </a:r>
          </a:p>
          <a:p>
            <a:pPr marL="114300" lvl="0" indent="0" algn="l" rtl="0">
              <a:lnSpc>
                <a:spcPct val="120000"/>
              </a:lnSpc>
              <a:spcBef>
                <a:spcPts val="0"/>
              </a:spcBef>
              <a:spcAft>
                <a:spcPts val="0"/>
              </a:spcAft>
              <a:buSzPts val="1800"/>
              <a:buNone/>
            </a:pPr>
            <a:r>
              <a:rPr lang="en-US" sz="4000" dirty="0">
                <a:solidFill>
                  <a:schemeClr val="bg1">
                    <a:lumMod val="75000"/>
                    <a:lumOff val="25000"/>
                  </a:schemeClr>
                </a:solidFill>
                <a:latin typeface="+mn-lt"/>
              </a:rPr>
              <a:t>(Front-End, </a:t>
            </a:r>
            <a:r>
              <a:rPr lang="en-US" sz="4000" dirty="0" err="1">
                <a:solidFill>
                  <a:schemeClr val="bg1">
                    <a:lumMod val="75000"/>
                    <a:lumOff val="25000"/>
                  </a:schemeClr>
                </a:solidFill>
                <a:latin typeface="+mn-lt"/>
              </a:rPr>
              <a:t>NavBars</a:t>
            </a:r>
            <a:r>
              <a:rPr lang="en-US" sz="4000" dirty="0">
                <a:solidFill>
                  <a:schemeClr val="bg1">
                    <a:lumMod val="75000"/>
                    <a:lumOff val="25000"/>
                  </a:schemeClr>
                </a:solidFill>
                <a:latin typeface="+mn-lt"/>
              </a:rPr>
              <a:t>, README, Presentation) </a:t>
            </a:r>
          </a:p>
          <a:p>
            <a:pPr marL="114300" lvl="0" indent="0" algn="l" rtl="0">
              <a:lnSpc>
                <a:spcPct val="120000"/>
              </a:lnSpc>
              <a:spcBef>
                <a:spcPts val="0"/>
              </a:spcBef>
              <a:spcAft>
                <a:spcPts val="0"/>
              </a:spcAft>
              <a:buSzPts val="1800"/>
              <a:buNone/>
            </a:pPr>
            <a:endParaRPr lang="en-US" sz="1600" dirty="0">
              <a:solidFill>
                <a:schemeClr val="bg1">
                  <a:lumMod val="75000"/>
                  <a:lumOff val="25000"/>
                </a:schemeClr>
              </a:solidFill>
              <a:latin typeface="+mn-lt"/>
            </a:endParaRPr>
          </a:p>
          <a:p>
            <a:pPr marL="114300" lvl="0" indent="0" algn="l" rtl="0">
              <a:lnSpc>
                <a:spcPct val="120000"/>
              </a:lnSpc>
              <a:spcBef>
                <a:spcPts val="0"/>
              </a:spcBef>
              <a:spcAft>
                <a:spcPts val="0"/>
              </a:spcAft>
              <a:buSzPts val="1800"/>
              <a:buNone/>
            </a:pPr>
            <a:r>
              <a:rPr lang="en-US" sz="3600" dirty="0">
                <a:solidFill>
                  <a:srgbClr val="0070C0"/>
                </a:solidFill>
                <a:effectLst>
                  <a:outerShdw blurRad="38100" dist="38100" dir="2700000" algn="tl">
                    <a:srgbClr val="000000">
                      <a:alpha val="43137"/>
                    </a:srgbClr>
                  </a:outerShdw>
                </a:effectLst>
                <a:latin typeface="+mn-lt"/>
              </a:rPr>
              <a:t>* The main division of work is classified as above, but overall, all members participated in the generation of source code for all parts evenly.</a:t>
            </a:r>
          </a:p>
          <a:p>
            <a:pPr marL="228600" marR="0" lvl="0" indent="-141287" algn="l" rtl="0">
              <a:lnSpc>
                <a:spcPct val="110000"/>
              </a:lnSpc>
              <a:spcBef>
                <a:spcPts val="1200"/>
              </a:spcBef>
              <a:spcAft>
                <a:spcPts val="0"/>
              </a:spcAft>
              <a:buClr>
                <a:schemeClr val="accent1"/>
              </a:buClr>
              <a:buSzPct val="100000"/>
              <a:buFont typeface="Arial"/>
              <a:buNone/>
            </a:pPr>
            <a:endParaRPr sz="2200"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642378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34"/>
        <p:cNvGrpSpPr/>
        <p:nvPr/>
      </p:nvGrpSpPr>
      <p:grpSpPr>
        <a:xfrm>
          <a:off x="0" y="0"/>
          <a:ext cx="0" cy="0"/>
          <a:chOff x="0" y="0"/>
          <a:chExt cx="0" cy="0"/>
        </a:xfrm>
      </p:grpSpPr>
      <p:sp>
        <p:nvSpPr>
          <p:cNvPr id="335" name="Google Shape;335;p21"/>
          <p:cNvSpPr txBox="1"/>
          <p:nvPr/>
        </p:nvSpPr>
        <p:spPr>
          <a:xfrm>
            <a:off x="163618" y="115430"/>
            <a:ext cx="10222623" cy="784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500" b="1" dirty="0">
                <a:solidFill>
                  <a:schemeClr val="lt1"/>
                </a:solidFill>
                <a:latin typeface="Georgia" panose="02040502050405020303" pitchFamily="18" charset="0"/>
                <a:ea typeface="Baumans"/>
                <a:cs typeface="Baumans"/>
                <a:sym typeface="Baumans"/>
              </a:rPr>
              <a:t>CHALLENGES</a:t>
            </a:r>
            <a:endParaRPr sz="4500" dirty="0">
              <a:latin typeface="Georgia" panose="02040502050405020303" pitchFamily="18" charset="0"/>
            </a:endParaRPr>
          </a:p>
        </p:txBody>
      </p:sp>
      <p:sp>
        <p:nvSpPr>
          <p:cNvPr id="336" name="Google Shape;336;p21"/>
          <p:cNvSpPr txBox="1"/>
          <p:nvPr/>
        </p:nvSpPr>
        <p:spPr>
          <a:xfrm>
            <a:off x="-406694" y="-297713"/>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1</a:t>
            </a:r>
            <a:endParaRPr dirty="0"/>
          </a:p>
        </p:txBody>
      </p:sp>
      <p:sp>
        <p:nvSpPr>
          <p:cNvPr id="337" name="Google Shape;337;p21"/>
          <p:cNvSpPr txBox="1"/>
          <p:nvPr/>
        </p:nvSpPr>
        <p:spPr>
          <a:xfrm>
            <a:off x="4082902" y="1531088"/>
            <a:ext cx="7772398" cy="440116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dirty="0">
                <a:solidFill>
                  <a:schemeClr val="tx1"/>
                </a:solidFill>
                <a:effectLst/>
                <a:latin typeface="Georgia" panose="02040502050405020303" pitchFamily="18" charset="0"/>
              </a:rPr>
              <a:t>Security &amp; Access Control</a:t>
            </a:r>
          </a:p>
          <a:p>
            <a:pPr marL="0" marR="0" lvl="0" indent="0" algn="ctr" rtl="0">
              <a:spcBef>
                <a:spcPts val="0"/>
              </a:spcBef>
              <a:spcAft>
                <a:spcPts val="0"/>
              </a:spcAft>
              <a:buNone/>
            </a:pPr>
            <a:endParaRPr sz="2800" b="0" i="0" dirty="0">
              <a:solidFill>
                <a:srgbClr val="D1D5DB"/>
              </a:solidFill>
              <a:latin typeface="Georgia" panose="02040502050405020303" pitchFamily="18" charset="0"/>
              <a:ea typeface="Corbel"/>
              <a:cs typeface="Corbel"/>
              <a:sym typeface="Corbel"/>
            </a:endParaRPr>
          </a:p>
          <a:p>
            <a:pPr marL="114300" indent="0" algn="ctr">
              <a:buNone/>
            </a:pPr>
            <a:r>
              <a:rPr lang="en-US" sz="2800" i="0" dirty="0">
                <a:solidFill>
                  <a:schemeClr val="tx1"/>
                </a:solidFill>
                <a:effectLst/>
                <a:latin typeface="Georgia" panose="02040502050405020303" pitchFamily="18" charset="0"/>
              </a:rPr>
              <a:t>Implementing role-based access control to ensure that each department can only view and edit their own information. Implementing authentication and authorization mechanisms to prevent unauthorized access to sensitive data and functionalities. Securing data transmission between the client and server using encryption protocols like HTTPS.</a:t>
            </a:r>
          </a:p>
        </p:txBody>
      </p:sp>
    </p:spTree>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43"/>
        <p:cNvGrpSpPr/>
        <p:nvPr/>
      </p:nvGrpSpPr>
      <p:grpSpPr>
        <a:xfrm>
          <a:off x="0" y="0"/>
          <a:ext cx="0" cy="0"/>
          <a:chOff x="0" y="0"/>
          <a:chExt cx="0" cy="0"/>
        </a:xfrm>
      </p:grpSpPr>
      <p:sp>
        <p:nvSpPr>
          <p:cNvPr id="344" name="Google Shape;344;p22"/>
          <p:cNvSpPr txBox="1"/>
          <p:nvPr/>
        </p:nvSpPr>
        <p:spPr>
          <a:xfrm>
            <a:off x="-183411" y="-745629"/>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a:latin typeface="Arial Black"/>
                <a:ea typeface="Arial Black"/>
                <a:cs typeface="Arial Black"/>
                <a:sym typeface="Arial Black"/>
              </a:rPr>
              <a:t>2</a:t>
            </a:r>
            <a:endParaRPr/>
          </a:p>
        </p:txBody>
      </p:sp>
      <p:sp>
        <p:nvSpPr>
          <p:cNvPr id="345" name="Google Shape;345;p22"/>
          <p:cNvSpPr txBox="1"/>
          <p:nvPr/>
        </p:nvSpPr>
        <p:spPr>
          <a:xfrm>
            <a:off x="4742120" y="1443861"/>
            <a:ext cx="6879265" cy="3970277"/>
          </a:xfrm>
          <a:prstGeom prst="rect">
            <a:avLst/>
          </a:prstGeom>
          <a:noFill/>
          <a:ln>
            <a:noFill/>
          </a:ln>
        </p:spPr>
        <p:txBody>
          <a:bodyPr spcFirstLastPara="1" wrap="square" lIns="91425" tIns="45700" rIns="91425" bIns="45700" anchor="ctr" anchorCtr="0">
            <a:spAutoFit/>
          </a:bodyPr>
          <a:lstStyle/>
          <a:p>
            <a:pPr marL="114300" indent="0" algn="ctr">
              <a:buNone/>
            </a:pPr>
            <a:r>
              <a:rPr lang="en-US" sz="2800" b="1" dirty="0">
                <a:solidFill>
                  <a:schemeClr val="tx1"/>
                </a:solidFill>
                <a:latin typeface="Georgia" panose="02040502050405020303" pitchFamily="18" charset="0"/>
              </a:rPr>
              <a:t>Connection Between Pages: </a:t>
            </a:r>
          </a:p>
          <a:p>
            <a:pPr marL="114300" indent="0" algn="ctr">
              <a:buNone/>
            </a:pPr>
            <a:endParaRPr lang="en-US" sz="2800" b="1" dirty="0">
              <a:latin typeface="Georgia" panose="02040502050405020303" pitchFamily="18" charset="0"/>
            </a:endParaRPr>
          </a:p>
          <a:p>
            <a:pPr marL="114300" indent="0" algn="ctr">
              <a:buNone/>
            </a:pPr>
            <a:r>
              <a:rPr lang="en-US" sz="2800" dirty="0">
                <a:solidFill>
                  <a:schemeClr val="tx1"/>
                </a:solidFill>
                <a:latin typeface="Georgia" panose="02040502050405020303" pitchFamily="18" charset="0"/>
              </a:rPr>
              <a:t>Implementing navigation between different pages (e.g., managers &amp; employees) without page reloads for a seamless user experience. Establishing connections between related pages to facilitate data flow and consistency throughout the application.</a:t>
            </a:r>
          </a:p>
        </p:txBody>
      </p:sp>
    </p:spTree>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51"/>
        <p:cNvGrpSpPr/>
        <p:nvPr/>
      </p:nvGrpSpPr>
      <p:grpSpPr>
        <a:xfrm>
          <a:off x="0" y="0"/>
          <a:ext cx="0" cy="0"/>
          <a:chOff x="0" y="0"/>
          <a:chExt cx="0" cy="0"/>
        </a:xfrm>
      </p:grpSpPr>
      <p:sp>
        <p:nvSpPr>
          <p:cNvPr id="352" name="Google Shape;352;p23"/>
          <p:cNvSpPr txBox="1"/>
          <p:nvPr/>
        </p:nvSpPr>
        <p:spPr>
          <a:xfrm>
            <a:off x="-119616" y="-712528"/>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a:latin typeface="Arial Black"/>
                <a:ea typeface="Arial Black"/>
                <a:cs typeface="Arial Black"/>
                <a:sym typeface="Arial Black"/>
              </a:rPr>
              <a:t>3</a:t>
            </a:r>
            <a:endParaRPr/>
          </a:p>
        </p:txBody>
      </p:sp>
      <p:sp>
        <p:nvSpPr>
          <p:cNvPr id="354" name="Google Shape;354;p23"/>
          <p:cNvSpPr txBox="1"/>
          <p:nvPr/>
        </p:nvSpPr>
        <p:spPr>
          <a:xfrm>
            <a:off x="4307569" y="1811769"/>
            <a:ext cx="7752907"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dirty="0">
                <a:solidFill>
                  <a:schemeClr val="tx1"/>
                </a:solidFill>
                <a:latin typeface="Georgia" panose="02040502050405020303" pitchFamily="18" charset="0"/>
              </a:rPr>
              <a:t>Rendering Issues: </a:t>
            </a:r>
          </a:p>
          <a:p>
            <a:pPr marL="114300" indent="0" algn="ctr">
              <a:buNone/>
            </a:pPr>
            <a:endParaRPr lang="en-US" sz="2800" b="1" dirty="0">
              <a:latin typeface="Georgia" panose="02040502050405020303" pitchFamily="18" charset="0"/>
            </a:endParaRPr>
          </a:p>
          <a:p>
            <a:pPr marL="114300" indent="0" algn="ctr">
              <a:buNone/>
            </a:pPr>
            <a:r>
              <a:rPr lang="en-US" sz="2800" dirty="0">
                <a:solidFill>
                  <a:schemeClr val="tx1"/>
                </a:solidFill>
                <a:latin typeface="Georgia" panose="02040502050405020303" pitchFamily="18" charset="0"/>
              </a:rPr>
              <a:t>Ensuring consistent rendering across different browsers and devices to provide a uniform user experience. Handling rendering issues such as layout inconsistencies, font scaling, and browser compatibility.</a:t>
            </a:r>
          </a:p>
        </p:txBody>
      </p:sp>
    </p:spTree>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51"/>
        <p:cNvGrpSpPr/>
        <p:nvPr/>
      </p:nvGrpSpPr>
      <p:grpSpPr>
        <a:xfrm>
          <a:off x="0" y="0"/>
          <a:ext cx="0" cy="0"/>
          <a:chOff x="0" y="0"/>
          <a:chExt cx="0" cy="0"/>
        </a:xfrm>
      </p:grpSpPr>
      <p:sp>
        <p:nvSpPr>
          <p:cNvPr id="352" name="Google Shape;352;p23"/>
          <p:cNvSpPr txBox="1"/>
          <p:nvPr/>
        </p:nvSpPr>
        <p:spPr>
          <a:xfrm>
            <a:off x="-119616" y="-712528"/>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4</a:t>
            </a:r>
            <a:endParaRPr dirty="0"/>
          </a:p>
        </p:txBody>
      </p:sp>
      <p:sp>
        <p:nvSpPr>
          <p:cNvPr id="354" name="Google Shape;354;p23"/>
          <p:cNvSpPr txBox="1"/>
          <p:nvPr/>
        </p:nvSpPr>
        <p:spPr>
          <a:xfrm>
            <a:off x="4439093" y="1456671"/>
            <a:ext cx="7752907"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dirty="0">
                <a:solidFill>
                  <a:schemeClr val="tx1"/>
                </a:solidFill>
                <a:latin typeface="Georgia" panose="02040502050405020303" pitchFamily="18" charset="0"/>
              </a:rPr>
              <a:t>Responsiveness: </a:t>
            </a:r>
          </a:p>
          <a:p>
            <a:pPr marL="114300" indent="0" algn="ctr">
              <a:buNone/>
            </a:pPr>
            <a:endParaRPr lang="en-US" sz="2800" b="1" dirty="0">
              <a:latin typeface="Georgia" panose="02040502050405020303" pitchFamily="18" charset="0"/>
            </a:endParaRPr>
          </a:p>
          <a:p>
            <a:pPr marL="114300" indent="0" algn="ctr">
              <a:buNone/>
            </a:pPr>
            <a:r>
              <a:rPr lang="en-US" sz="2800" dirty="0">
                <a:solidFill>
                  <a:schemeClr val="tx1"/>
                </a:solidFill>
                <a:latin typeface="Georgia" panose="02040502050405020303" pitchFamily="18" charset="0"/>
              </a:rPr>
              <a:t>Designing the user interface to be responsive and adaptive to various screen sizes and devices. Testing the application on different devices and screen resolutions to ensure that all functionalities are accessible and usable.</a:t>
            </a:r>
          </a:p>
        </p:txBody>
      </p:sp>
    </p:spTree>
    <p:extLst>
      <p:ext uri="{BB962C8B-B14F-4D97-AF65-F5344CB8AC3E}">
        <p14:creationId xmlns:p14="http://schemas.microsoft.com/office/powerpoint/2010/main" val="333812597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4"/>
        <p:cNvGrpSpPr/>
        <p:nvPr/>
      </p:nvGrpSpPr>
      <p:grpSpPr>
        <a:xfrm>
          <a:off x="0" y="0"/>
          <a:ext cx="0" cy="0"/>
          <a:chOff x="0" y="0"/>
          <a:chExt cx="0" cy="0"/>
        </a:xfrm>
      </p:grpSpPr>
      <p:sp>
        <p:nvSpPr>
          <p:cNvPr id="135" name="Google Shape;135;p3"/>
          <p:cNvSpPr/>
          <p:nvPr/>
        </p:nvSpPr>
        <p:spPr>
          <a:xfrm>
            <a:off x="3048" y="-4"/>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6" name="Google Shape;136;p3"/>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7" name="Google Shape;137;p3"/>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8" name="Google Shape;138;p3"/>
          <p:cNvSpPr/>
          <p:nvPr/>
        </p:nvSpPr>
        <p:spPr>
          <a:xfrm>
            <a:off x="-2221517" y="-494966"/>
            <a:ext cx="7784117" cy="7784766"/>
          </a:xfrm>
          <a:prstGeom prst="ellipse">
            <a:avLst/>
          </a:prstGeom>
          <a:blipFill rotWithShape="1">
            <a:blip r:embed="rId3"/>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9" name="Google Shape;139;p3"/>
          <p:cNvSpPr txBox="1"/>
          <p:nvPr/>
        </p:nvSpPr>
        <p:spPr>
          <a:xfrm>
            <a:off x="4111993" y="279577"/>
            <a:ext cx="8186332"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2800" b="1" dirty="0">
                <a:latin typeface="Georgia" panose="02040502050405020303" pitchFamily="18" charset="0"/>
              </a:rPr>
              <a:t>What do we expect from this application?</a:t>
            </a:r>
            <a:endParaRPr sz="2800" b="1" dirty="0">
              <a:solidFill>
                <a:schemeClr val="lt1"/>
              </a:solidFill>
              <a:latin typeface="Georgia" panose="02040502050405020303" pitchFamily="18" charset="0"/>
              <a:ea typeface="Arial"/>
              <a:cs typeface="Arial"/>
              <a:sym typeface="Arial"/>
            </a:endParaRPr>
          </a:p>
        </p:txBody>
      </p:sp>
      <p:sp>
        <p:nvSpPr>
          <p:cNvPr id="2" name="TextBox 1">
            <a:extLst>
              <a:ext uri="{FF2B5EF4-FFF2-40B4-BE49-F238E27FC236}">
                <a16:creationId xmlns:a16="http://schemas.microsoft.com/office/drawing/2014/main" id="{59A152FF-9439-2997-4625-2F0189E14E2B}"/>
              </a:ext>
            </a:extLst>
          </p:cNvPr>
          <p:cNvSpPr txBox="1"/>
          <p:nvPr/>
        </p:nvSpPr>
        <p:spPr>
          <a:xfrm>
            <a:off x="6096000" y="1605517"/>
            <a:ext cx="5514753" cy="3677930"/>
          </a:xfrm>
          <a:prstGeom prst="rect">
            <a:avLst/>
          </a:prstGeom>
          <a:noFill/>
        </p:spPr>
        <p:txBody>
          <a:bodyPr wrap="square" rtlCol="0">
            <a:spAutoFit/>
          </a:bodyPr>
          <a:lstStyle/>
          <a:p>
            <a:pPr algn="ctr"/>
            <a:r>
              <a:rPr lang="en-US" sz="4000" b="1" dirty="0">
                <a:latin typeface="Georgia" panose="02040502050405020303" pitchFamily="18" charset="0"/>
              </a:rPr>
              <a:t>CRUD Operations</a:t>
            </a:r>
            <a:r>
              <a:rPr lang="en-US" sz="4000" dirty="0">
                <a:latin typeface="Georgia" panose="02040502050405020303" pitchFamily="18" charset="0"/>
              </a:rPr>
              <a:t>:</a:t>
            </a:r>
          </a:p>
          <a:p>
            <a:pPr algn="ctr"/>
            <a:endParaRPr lang="en-US" sz="2500" dirty="0">
              <a:latin typeface="Georgia" panose="02040502050405020303" pitchFamily="18" charset="0"/>
            </a:endParaRPr>
          </a:p>
          <a:p>
            <a:pPr algn="ctr"/>
            <a:r>
              <a:rPr lang="en-US" sz="2500" dirty="0">
                <a:latin typeface="Georgia" panose="02040502050405020303" pitchFamily="18" charset="0"/>
              </a:rPr>
              <a:t> </a:t>
            </a:r>
            <a:r>
              <a:rPr lang="en-US" sz="3000" dirty="0">
                <a:latin typeface="Georgia" panose="02040502050405020303" pitchFamily="18" charset="0"/>
              </a:rPr>
              <a:t>Develop functionality to perform CRUD operations (Create, Read, Update, Delete) for departments, roles, managers and employees.</a:t>
            </a:r>
          </a:p>
          <a:p>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51"/>
        <p:cNvGrpSpPr/>
        <p:nvPr/>
      </p:nvGrpSpPr>
      <p:grpSpPr>
        <a:xfrm>
          <a:off x="0" y="0"/>
          <a:ext cx="0" cy="0"/>
          <a:chOff x="0" y="0"/>
          <a:chExt cx="0" cy="0"/>
        </a:xfrm>
      </p:grpSpPr>
      <p:sp>
        <p:nvSpPr>
          <p:cNvPr id="352" name="Google Shape;352;p23"/>
          <p:cNvSpPr txBox="1"/>
          <p:nvPr/>
        </p:nvSpPr>
        <p:spPr>
          <a:xfrm>
            <a:off x="-119616" y="-712528"/>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5</a:t>
            </a:r>
            <a:endParaRPr dirty="0"/>
          </a:p>
        </p:txBody>
      </p:sp>
      <p:sp>
        <p:nvSpPr>
          <p:cNvPr id="354" name="Google Shape;354;p23"/>
          <p:cNvSpPr txBox="1"/>
          <p:nvPr/>
        </p:nvSpPr>
        <p:spPr>
          <a:xfrm>
            <a:off x="4439093" y="1592127"/>
            <a:ext cx="7752907"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Complex Data Relationships:</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Handling complex data relationships between departments, roles, managers, and employees pose challenges in data management and retrieval, requiring careful design and implementation. </a:t>
            </a:r>
          </a:p>
        </p:txBody>
      </p:sp>
    </p:spTree>
    <p:extLst>
      <p:ext uri="{BB962C8B-B14F-4D97-AF65-F5344CB8AC3E}">
        <p14:creationId xmlns:p14="http://schemas.microsoft.com/office/powerpoint/2010/main" val="1803554369"/>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51"/>
        <p:cNvGrpSpPr/>
        <p:nvPr/>
      </p:nvGrpSpPr>
      <p:grpSpPr>
        <a:xfrm>
          <a:off x="0" y="0"/>
          <a:ext cx="0" cy="0"/>
          <a:chOff x="0" y="0"/>
          <a:chExt cx="0" cy="0"/>
        </a:xfrm>
      </p:grpSpPr>
      <p:sp>
        <p:nvSpPr>
          <p:cNvPr id="352" name="Google Shape;352;p23"/>
          <p:cNvSpPr txBox="1"/>
          <p:nvPr/>
        </p:nvSpPr>
        <p:spPr>
          <a:xfrm>
            <a:off x="-119616" y="-712528"/>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6</a:t>
            </a:r>
            <a:endParaRPr dirty="0"/>
          </a:p>
        </p:txBody>
      </p:sp>
      <p:sp>
        <p:nvSpPr>
          <p:cNvPr id="354" name="Google Shape;354;p23"/>
          <p:cNvSpPr txBox="1"/>
          <p:nvPr/>
        </p:nvSpPr>
        <p:spPr>
          <a:xfrm>
            <a:off x="4603898" y="1262518"/>
            <a:ext cx="7588102" cy="4354998"/>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Documentation and Testing:</a:t>
            </a:r>
            <a:r>
              <a:rPr lang="en-US" sz="2800" b="0" i="0" dirty="0">
                <a:solidFill>
                  <a:schemeClr val="tx1"/>
                </a:solidFill>
                <a:effectLst/>
                <a:latin typeface="Georgia" panose="02040502050405020303" pitchFamily="18" charset="0"/>
              </a:rPr>
              <a:t> </a:t>
            </a:r>
          </a:p>
          <a:p>
            <a:pPr marL="114300" indent="0" algn="l">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Creating high-quality documentation and conducting thorough testing, especially with the integration of multiple technologies like React, AXIOS, Node.js, Express.js, MySQL, and </a:t>
            </a:r>
            <a:r>
              <a:rPr lang="en-US" sz="2800" b="0" i="0" dirty="0" err="1">
                <a:solidFill>
                  <a:schemeClr val="tx1"/>
                </a:solidFill>
                <a:effectLst/>
                <a:latin typeface="Georgia" panose="02040502050405020303" pitchFamily="18" charset="0"/>
              </a:rPr>
              <a:t>Sequelize</a:t>
            </a:r>
            <a:r>
              <a:rPr lang="en-US" sz="2800" b="0" i="0" dirty="0">
                <a:solidFill>
                  <a:schemeClr val="tx1"/>
                </a:solidFill>
                <a:effectLst/>
                <a:latin typeface="Georgia" panose="02040502050405020303" pitchFamily="18" charset="0"/>
              </a:rPr>
              <a:t>, was time-consuming but essential for maintaining code quality and facilitating future development.</a:t>
            </a:r>
          </a:p>
          <a:p>
            <a:pPr marL="114300" indent="0" algn="l">
              <a:buNone/>
            </a:pPr>
            <a:endParaRPr lang="en-US" sz="2500" b="0" i="0" dirty="0">
              <a:solidFill>
                <a:schemeClr val="tx1"/>
              </a:solidFill>
              <a:effectLst/>
              <a:latin typeface="Georgia" panose="02040502050405020303" pitchFamily="18" charset="0"/>
            </a:endParaRPr>
          </a:p>
        </p:txBody>
      </p:sp>
    </p:spTree>
    <p:extLst>
      <p:ext uri="{BB962C8B-B14F-4D97-AF65-F5344CB8AC3E}">
        <p14:creationId xmlns:p14="http://schemas.microsoft.com/office/powerpoint/2010/main" val="2408244543"/>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showMasterSp="0">
  <p:cSld>
    <p:bg>
      <p:bgPr>
        <a:gradFill rotWithShape="1">
          <a:gsLst>
            <a:gs pos="10000">
              <a:srgbClr val="FF2525"/>
            </a:gs>
            <a:gs pos="100000">
              <a:schemeClr val="accent6">
                <a:lumMod val="60000"/>
                <a:lumOff val="40000"/>
              </a:schemeClr>
            </a:gs>
          </a:gsLst>
          <a:lin ang="6120000" scaled="1"/>
        </a:gradFill>
        <a:effectLst/>
      </p:bgPr>
    </p:bg>
    <p:spTree>
      <p:nvGrpSpPr>
        <p:cNvPr id="1" name="Shape 351"/>
        <p:cNvGrpSpPr/>
        <p:nvPr/>
      </p:nvGrpSpPr>
      <p:grpSpPr>
        <a:xfrm>
          <a:off x="0" y="0"/>
          <a:ext cx="0" cy="0"/>
          <a:chOff x="0" y="0"/>
          <a:chExt cx="0" cy="0"/>
        </a:xfrm>
      </p:grpSpPr>
      <p:sp>
        <p:nvSpPr>
          <p:cNvPr id="352" name="Google Shape;352;p23"/>
          <p:cNvSpPr txBox="1"/>
          <p:nvPr/>
        </p:nvSpPr>
        <p:spPr>
          <a:xfrm>
            <a:off x="-119616" y="-712528"/>
            <a:ext cx="7432158"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7</a:t>
            </a:r>
            <a:endParaRPr dirty="0"/>
          </a:p>
        </p:txBody>
      </p:sp>
      <p:sp>
        <p:nvSpPr>
          <p:cNvPr id="354" name="Google Shape;354;p23"/>
          <p:cNvSpPr txBox="1"/>
          <p:nvPr/>
        </p:nvSpPr>
        <p:spPr>
          <a:xfrm>
            <a:off x="4380614" y="1897832"/>
            <a:ext cx="7811386" cy="3062336"/>
          </a:xfrm>
          <a:prstGeom prst="rect">
            <a:avLst/>
          </a:prstGeom>
          <a:noFill/>
          <a:ln>
            <a:noFill/>
          </a:ln>
        </p:spPr>
        <p:txBody>
          <a:bodyPr spcFirstLastPara="1" wrap="square" lIns="91425" tIns="45700" rIns="91425" bIns="45700" anchor="t" anchorCtr="0">
            <a:spAutoFit/>
          </a:bodyPr>
          <a:lstStyle/>
          <a:p>
            <a:pPr marL="114300" lvl="0" indent="0" algn="ctr" rtl="0">
              <a:spcBef>
                <a:spcPts val="0"/>
              </a:spcBef>
              <a:spcAft>
                <a:spcPts val="0"/>
              </a:spcAft>
              <a:buSzPts val="1800"/>
              <a:buNone/>
            </a:pPr>
            <a:r>
              <a:rPr lang="en-US" sz="2800" b="1" dirty="0">
                <a:solidFill>
                  <a:schemeClr val="tx1"/>
                </a:solidFill>
                <a:latin typeface="Georgia" panose="02040502050405020303" pitchFamily="18" charset="0"/>
              </a:rPr>
              <a:t>Data Backup and Recovery</a:t>
            </a:r>
            <a:r>
              <a:rPr lang="en-US" sz="2800" dirty="0">
                <a:solidFill>
                  <a:schemeClr val="tx1"/>
                </a:solidFill>
                <a:latin typeface="Georgia" panose="02040502050405020303" pitchFamily="18" charset="0"/>
              </a:rPr>
              <a:t>: </a:t>
            </a:r>
          </a:p>
          <a:p>
            <a:pPr marL="114300" lvl="0" indent="0" algn="ctr" rtl="0">
              <a:spcBef>
                <a:spcPts val="0"/>
              </a:spcBef>
              <a:spcAft>
                <a:spcPts val="0"/>
              </a:spcAft>
              <a:buSzPts val="1800"/>
              <a:buNone/>
            </a:pPr>
            <a:endParaRPr lang="en-US" sz="2800" dirty="0">
              <a:latin typeface="Georgia" panose="02040502050405020303" pitchFamily="18" charset="0"/>
            </a:endParaRPr>
          </a:p>
          <a:p>
            <a:pPr marL="114300" lvl="0" indent="0" algn="ctr" rtl="0">
              <a:spcBef>
                <a:spcPts val="0"/>
              </a:spcBef>
              <a:spcAft>
                <a:spcPts val="0"/>
              </a:spcAft>
              <a:buSzPts val="1800"/>
              <a:buNone/>
            </a:pPr>
            <a:r>
              <a:rPr lang="en-US" sz="2800" dirty="0">
                <a:solidFill>
                  <a:schemeClr val="tx1"/>
                </a:solidFill>
                <a:latin typeface="Georgia" panose="02040502050405020303" pitchFamily="18" charset="0"/>
              </a:rPr>
              <a:t>Establishing procedures and mechanisms for regular data backups and recovery to prevent data loss and ensure business continuity in case of system failures or disasters.</a:t>
            </a:r>
          </a:p>
          <a:p>
            <a:pPr marL="114300" indent="0" algn="l">
              <a:buNone/>
            </a:pPr>
            <a:endParaRPr lang="en-US" sz="2500" b="0" i="0" dirty="0">
              <a:solidFill>
                <a:schemeClr val="tx1"/>
              </a:solidFill>
              <a:effectLst/>
              <a:latin typeface="Georgia" panose="02040502050405020303" pitchFamily="18" charset="0"/>
            </a:endParaRPr>
          </a:p>
        </p:txBody>
      </p:sp>
    </p:spTree>
    <p:extLst>
      <p:ext uri="{BB962C8B-B14F-4D97-AF65-F5344CB8AC3E}">
        <p14:creationId xmlns:p14="http://schemas.microsoft.com/office/powerpoint/2010/main" val="1955682214"/>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Shape 359"/>
        <p:cNvGrpSpPr/>
        <p:nvPr/>
      </p:nvGrpSpPr>
      <p:grpSpPr>
        <a:xfrm>
          <a:off x="0" y="0"/>
          <a:ext cx="0" cy="0"/>
          <a:chOff x="0" y="0"/>
          <a:chExt cx="0" cy="0"/>
        </a:xfrm>
      </p:grpSpPr>
      <p:sp>
        <p:nvSpPr>
          <p:cNvPr id="360" name="Google Shape;360;p24"/>
          <p:cNvSpPr txBox="1"/>
          <p:nvPr/>
        </p:nvSpPr>
        <p:spPr>
          <a:xfrm>
            <a:off x="174250" y="126438"/>
            <a:ext cx="10222623" cy="600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300" b="1" dirty="0">
                <a:solidFill>
                  <a:schemeClr val="lt1"/>
                </a:solidFill>
                <a:latin typeface="Georgia" panose="02040502050405020303" pitchFamily="18" charset="0"/>
                <a:ea typeface="Baumans"/>
                <a:cs typeface="Baumans"/>
                <a:sym typeface="Baumans"/>
              </a:rPr>
              <a:t>SUCESSES</a:t>
            </a:r>
            <a:endParaRPr dirty="0">
              <a:latin typeface="Georgia" panose="02040502050405020303" pitchFamily="18" charset="0"/>
            </a:endParaRPr>
          </a:p>
        </p:txBody>
      </p:sp>
      <p:sp>
        <p:nvSpPr>
          <p:cNvPr id="361" name="Google Shape;361;p24"/>
          <p:cNvSpPr txBox="1"/>
          <p:nvPr/>
        </p:nvSpPr>
        <p:spPr>
          <a:xfrm>
            <a:off x="0" y="-233916"/>
            <a:ext cx="5007935"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1</a:t>
            </a:r>
            <a:endParaRPr dirty="0"/>
          </a:p>
        </p:txBody>
      </p:sp>
      <p:sp>
        <p:nvSpPr>
          <p:cNvPr id="362" name="Google Shape;362;p24"/>
          <p:cNvSpPr txBox="1"/>
          <p:nvPr/>
        </p:nvSpPr>
        <p:spPr>
          <a:xfrm>
            <a:off x="4228218" y="1661114"/>
            <a:ext cx="7542024"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Efficient Data Management:</a:t>
            </a:r>
          </a:p>
          <a:p>
            <a:pPr marL="114300" indent="0" algn="ctr">
              <a:buNone/>
            </a:pPr>
            <a:endParaRPr lang="en-US" sz="2800" b="1"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Successfully implementing CRUD operations for departments, roles, managers, and employees would ensure efficient data management, enabling admins to organize and update employee records seamlessly.</a:t>
            </a:r>
          </a:p>
        </p:txBody>
      </p:sp>
    </p:spTree>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368"/>
        <p:cNvGrpSpPr/>
        <p:nvPr/>
      </p:nvGrpSpPr>
      <p:grpSpPr>
        <a:xfrm>
          <a:off x="0" y="0"/>
          <a:ext cx="0" cy="0"/>
          <a:chOff x="0" y="0"/>
          <a:chExt cx="0" cy="0"/>
        </a:xfrm>
      </p:grpSpPr>
      <p:sp>
        <p:nvSpPr>
          <p:cNvPr id="369" name="Google Shape;369;p25"/>
          <p:cNvSpPr txBox="1"/>
          <p:nvPr/>
        </p:nvSpPr>
        <p:spPr>
          <a:xfrm>
            <a:off x="0" y="-659218"/>
            <a:ext cx="5007935"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a:latin typeface="Arial Black"/>
                <a:ea typeface="Arial Black"/>
                <a:cs typeface="Arial Black"/>
                <a:sym typeface="Arial Black"/>
              </a:rPr>
              <a:t>2</a:t>
            </a:r>
            <a:endParaRPr/>
          </a:p>
        </p:txBody>
      </p:sp>
      <p:sp>
        <p:nvSpPr>
          <p:cNvPr id="370" name="Google Shape;370;p25"/>
          <p:cNvSpPr txBox="1"/>
          <p:nvPr/>
        </p:nvSpPr>
        <p:spPr>
          <a:xfrm>
            <a:off x="4848446" y="1750917"/>
            <a:ext cx="7067615" cy="2677616"/>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Secure Authentication:</a:t>
            </a:r>
          </a:p>
          <a:p>
            <a:pPr marL="114300" indent="0" algn="ctr">
              <a:buNone/>
            </a:pPr>
            <a:endParaRPr lang="en-US" sz="2800" b="1"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Implementing authentication using Express-Session ensuring secure access for admin users, safeguarding sensitive employee data.</a:t>
            </a:r>
          </a:p>
        </p:txBody>
      </p:sp>
    </p:spTree>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Shape 375"/>
        <p:cNvGrpSpPr/>
        <p:nvPr/>
      </p:nvGrpSpPr>
      <p:grpSpPr>
        <a:xfrm>
          <a:off x="0" y="0"/>
          <a:ext cx="0" cy="0"/>
          <a:chOff x="0" y="0"/>
          <a:chExt cx="0" cy="0"/>
        </a:xfrm>
      </p:grpSpPr>
      <p:sp>
        <p:nvSpPr>
          <p:cNvPr id="376" name="Google Shape;376;p26"/>
          <p:cNvSpPr txBox="1"/>
          <p:nvPr/>
        </p:nvSpPr>
        <p:spPr>
          <a:xfrm>
            <a:off x="0" y="-637953"/>
            <a:ext cx="5007935"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3</a:t>
            </a:r>
            <a:endParaRPr dirty="0"/>
          </a:p>
        </p:txBody>
      </p:sp>
      <p:sp>
        <p:nvSpPr>
          <p:cNvPr id="377" name="Google Shape;377;p26"/>
          <p:cNvSpPr txBox="1"/>
          <p:nvPr/>
        </p:nvSpPr>
        <p:spPr>
          <a:xfrm>
            <a:off x="4341630" y="1804080"/>
            <a:ext cx="7935430" cy="2677616"/>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Intuitive User Interface:</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Designing an intuitive and user-friendly interface using React components that would enhance user experience, facilitating easy navigation and interaction for admins.</a:t>
            </a:r>
          </a:p>
        </p:txBody>
      </p:sp>
    </p:spTree>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Shape 383"/>
        <p:cNvGrpSpPr/>
        <p:nvPr/>
      </p:nvGrpSpPr>
      <p:grpSpPr>
        <a:xfrm>
          <a:off x="0" y="0"/>
          <a:ext cx="0" cy="0"/>
          <a:chOff x="0" y="0"/>
          <a:chExt cx="0" cy="0"/>
        </a:xfrm>
      </p:grpSpPr>
      <p:sp>
        <p:nvSpPr>
          <p:cNvPr id="384" name="Google Shape;384;p27"/>
          <p:cNvSpPr txBox="1"/>
          <p:nvPr/>
        </p:nvSpPr>
        <p:spPr>
          <a:xfrm>
            <a:off x="0" y="-701749"/>
            <a:ext cx="5007935" cy="8556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ea typeface="Arial Black"/>
                <a:cs typeface="Arial Black"/>
                <a:sym typeface="Arial Black"/>
              </a:rPr>
              <a:t>4</a:t>
            </a:r>
            <a:endParaRPr dirty="0"/>
          </a:p>
        </p:txBody>
      </p:sp>
      <p:sp>
        <p:nvSpPr>
          <p:cNvPr id="385" name="Google Shape;385;p27"/>
          <p:cNvSpPr txBox="1"/>
          <p:nvPr/>
        </p:nvSpPr>
        <p:spPr>
          <a:xfrm>
            <a:off x="4781110" y="1633959"/>
            <a:ext cx="6872173" cy="3539390"/>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Comprehensive Overview:</a:t>
            </a:r>
          </a:p>
          <a:p>
            <a:pPr marL="114300" indent="0" algn="ctr">
              <a:buNone/>
            </a:pPr>
            <a:endParaRPr lang="en-US" sz="2800" b="1"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Providing a comprehensive overview of departments, roles, and employees which empower admins with quick access to essential information, improving decision-making and organizational efficiency.</a:t>
            </a:r>
          </a:p>
        </p:txBody>
      </p:sp>
    </p:spTree>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Shape 383"/>
        <p:cNvGrpSpPr/>
        <p:nvPr/>
      </p:nvGrpSpPr>
      <p:grpSpPr>
        <a:xfrm>
          <a:off x="0" y="0"/>
          <a:ext cx="0" cy="0"/>
          <a:chOff x="0" y="0"/>
          <a:chExt cx="0" cy="0"/>
        </a:xfrm>
      </p:grpSpPr>
      <p:sp>
        <p:nvSpPr>
          <p:cNvPr id="384" name="Google Shape;384;p27"/>
          <p:cNvSpPr txBox="1"/>
          <p:nvPr/>
        </p:nvSpPr>
        <p:spPr>
          <a:xfrm>
            <a:off x="0" y="-701749"/>
            <a:ext cx="5007935" cy="855614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sym typeface="Arial Black"/>
              </a:rPr>
              <a:t>5</a:t>
            </a:r>
            <a:endParaRPr dirty="0"/>
          </a:p>
        </p:txBody>
      </p:sp>
      <p:sp>
        <p:nvSpPr>
          <p:cNvPr id="385" name="Google Shape;385;p27"/>
          <p:cNvSpPr txBox="1"/>
          <p:nvPr/>
        </p:nvSpPr>
        <p:spPr>
          <a:xfrm>
            <a:off x="4781110" y="1633959"/>
            <a:ext cx="6872173"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Accurate Reporting Structures:</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Enabling admins to update employee roles and manager assignments accurately to ensure the reflection of precise responsibilities and reporting structures within the system.</a:t>
            </a:r>
          </a:p>
        </p:txBody>
      </p:sp>
    </p:spTree>
    <p:extLst>
      <p:ext uri="{BB962C8B-B14F-4D97-AF65-F5344CB8AC3E}">
        <p14:creationId xmlns:p14="http://schemas.microsoft.com/office/powerpoint/2010/main" val="3164003859"/>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383"/>
        <p:cNvGrpSpPr/>
        <p:nvPr/>
      </p:nvGrpSpPr>
      <p:grpSpPr>
        <a:xfrm>
          <a:off x="0" y="0"/>
          <a:ext cx="0" cy="0"/>
          <a:chOff x="0" y="0"/>
          <a:chExt cx="0" cy="0"/>
        </a:xfrm>
      </p:grpSpPr>
      <p:sp>
        <p:nvSpPr>
          <p:cNvPr id="384" name="Google Shape;384;p27"/>
          <p:cNvSpPr txBox="1"/>
          <p:nvPr/>
        </p:nvSpPr>
        <p:spPr>
          <a:xfrm>
            <a:off x="0" y="-701749"/>
            <a:ext cx="5007935" cy="855614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sym typeface="Arial Black"/>
              </a:rPr>
              <a:t>6</a:t>
            </a:r>
            <a:endParaRPr dirty="0"/>
          </a:p>
        </p:txBody>
      </p:sp>
      <p:sp>
        <p:nvSpPr>
          <p:cNvPr id="385" name="Google Shape;385;p27"/>
          <p:cNvSpPr txBox="1"/>
          <p:nvPr/>
        </p:nvSpPr>
        <p:spPr>
          <a:xfrm>
            <a:off x="4781110" y="1633959"/>
            <a:ext cx="6872173"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Seamless Navigation:</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Implementing seamless navigation between different views using routing without page reloading would enhance user experience, contributing to the efficiency of the application.</a:t>
            </a:r>
          </a:p>
        </p:txBody>
      </p:sp>
    </p:spTree>
    <p:extLst>
      <p:ext uri="{BB962C8B-B14F-4D97-AF65-F5344CB8AC3E}">
        <p14:creationId xmlns:p14="http://schemas.microsoft.com/office/powerpoint/2010/main" val="1322596146"/>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Shape 383"/>
        <p:cNvGrpSpPr/>
        <p:nvPr/>
      </p:nvGrpSpPr>
      <p:grpSpPr>
        <a:xfrm>
          <a:off x="0" y="0"/>
          <a:ext cx="0" cy="0"/>
          <a:chOff x="0" y="0"/>
          <a:chExt cx="0" cy="0"/>
        </a:xfrm>
      </p:grpSpPr>
      <p:sp>
        <p:nvSpPr>
          <p:cNvPr id="384" name="Google Shape;384;p27"/>
          <p:cNvSpPr txBox="1"/>
          <p:nvPr/>
        </p:nvSpPr>
        <p:spPr>
          <a:xfrm>
            <a:off x="0" y="-701749"/>
            <a:ext cx="5007935" cy="855614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sym typeface="Arial Black"/>
              </a:rPr>
              <a:t>7</a:t>
            </a:r>
            <a:endParaRPr dirty="0"/>
          </a:p>
        </p:txBody>
      </p:sp>
      <p:sp>
        <p:nvSpPr>
          <p:cNvPr id="385" name="Google Shape;385;p27"/>
          <p:cNvSpPr txBox="1"/>
          <p:nvPr/>
        </p:nvSpPr>
        <p:spPr>
          <a:xfrm>
            <a:off x="4781110" y="1633959"/>
            <a:ext cx="6872173" cy="3108503"/>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Robust Error Handling:</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Implementing robust error handling mechanisms ensuring smooth error handling and informative error messages, enhancing user satisfaction and minimizing disruptions in workflow.</a:t>
            </a:r>
          </a:p>
        </p:txBody>
      </p:sp>
    </p:spTree>
    <p:extLst>
      <p:ext uri="{BB962C8B-B14F-4D97-AF65-F5344CB8AC3E}">
        <p14:creationId xmlns:p14="http://schemas.microsoft.com/office/powerpoint/2010/main" val="245809548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4"/>
        <p:cNvGrpSpPr/>
        <p:nvPr/>
      </p:nvGrpSpPr>
      <p:grpSpPr>
        <a:xfrm>
          <a:off x="0" y="0"/>
          <a:ext cx="0" cy="0"/>
          <a:chOff x="0" y="0"/>
          <a:chExt cx="0" cy="0"/>
        </a:xfrm>
      </p:grpSpPr>
      <p:sp>
        <p:nvSpPr>
          <p:cNvPr id="145" name="Google Shape;145;p4"/>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6" name="Google Shape;146;p4"/>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7" name="Google Shape;147;p4"/>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8" name="Google Shape;148;p4"/>
          <p:cNvSpPr/>
          <p:nvPr/>
        </p:nvSpPr>
        <p:spPr>
          <a:xfrm rot="5400000">
            <a:off x="-2056417" y="-609266"/>
            <a:ext cx="7899400" cy="8076524"/>
          </a:xfrm>
          <a:prstGeom prst="ellipse">
            <a:avLst/>
          </a:prstGeom>
          <a:blipFill rotWithShape="0">
            <a:blip r:embed="rId3"/>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9" name="Google Shape;149;p4"/>
          <p:cNvSpPr txBox="1"/>
          <p:nvPr/>
        </p:nvSpPr>
        <p:spPr>
          <a:xfrm>
            <a:off x="6234498" y="1797820"/>
            <a:ext cx="5651500" cy="3323946"/>
          </a:xfrm>
          <a:prstGeom prst="rect">
            <a:avLst/>
          </a:prstGeom>
          <a:noFill/>
          <a:ln>
            <a:noFill/>
          </a:ln>
        </p:spPr>
        <p:txBody>
          <a:bodyPr spcFirstLastPara="1" wrap="square" lIns="91425" tIns="45700" rIns="91425" bIns="45700" anchor="t" anchorCtr="0">
            <a:spAutoFit/>
          </a:bodyPr>
          <a:lstStyle/>
          <a:p>
            <a:pPr algn="ctr"/>
            <a:r>
              <a:rPr lang="en-US" sz="4000" b="1" dirty="0">
                <a:latin typeface="Georgia" panose="02040502050405020303" pitchFamily="18" charset="0"/>
              </a:rPr>
              <a:t>Secure Authentication</a:t>
            </a:r>
            <a:r>
              <a:rPr lang="en-US" sz="4000" dirty="0">
                <a:latin typeface="Georgia" panose="02040502050405020303" pitchFamily="18" charset="0"/>
              </a:rPr>
              <a:t>: </a:t>
            </a:r>
          </a:p>
          <a:p>
            <a:pPr algn="ctr"/>
            <a:endParaRPr lang="en-US" sz="2500" dirty="0">
              <a:latin typeface="Georgia" panose="02040502050405020303" pitchFamily="18" charset="0"/>
            </a:endParaRPr>
          </a:p>
          <a:p>
            <a:pPr algn="ctr"/>
            <a:r>
              <a:rPr lang="en-US" sz="3500" dirty="0">
                <a:latin typeface="Georgia" panose="02040502050405020303" pitchFamily="18" charset="0"/>
              </a:rPr>
              <a:t>Implement authentication to securely authenticate admin users.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Shape 383"/>
        <p:cNvGrpSpPr/>
        <p:nvPr/>
      </p:nvGrpSpPr>
      <p:grpSpPr>
        <a:xfrm>
          <a:off x="0" y="0"/>
          <a:ext cx="0" cy="0"/>
          <a:chOff x="0" y="0"/>
          <a:chExt cx="0" cy="0"/>
        </a:xfrm>
      </p:grpSpPr>
      <p:sp>
        <p:nvSpPr>
          <p:cNvPr id="384" name="Google Shape;384;p27"/>
          <p:cNvSpPr txBox="1"/>
          <p:nvPr/>
        </p:nvSpPr>
        <p:spPr>
          <a:xfrm>
            <a:off x="0" y="-701749"/>
            <a:ext cx="5007935" cy="855614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0" dirty="0">
                <a:latin typeface="Arial Black"/>
                <a:sym typeface="Arial Black"/>
              </a:rPr>
              <a:t>8</a:t>
            </a:r>
            <a:endParaRPr dirty="0"/>
          </a:p>
        </p:txBody>
      </p:sp>
      <p:sp>
        <p:nvSpPr>
          <p:cNvPr id="385" name="Google Shape;385;p27"/>
          <p:cNvSpPr txBox="1"/>
          <p:nvPr/>
        </p:nvSpPr>
        <p:spPr>
          <a:xfrm>
            <a:off x="4823641" y="1012974"/>
            <a:ext cx="7137987" cy="4832052"/>
          </a:xfrm>
          <a:prstGeom prst="rect">
            <a:avLst/>
          </a:prstGeom>
          <a:noFill/>
          <a:ln>
            <a:noFill/>
          </a:ln>
        </p:spPr>
        <p:txBody>
          <a:bodyPr spcFirstLastPara="1" wrap="square" lIns="91425" tIns="45700" rIns="91425" bIns="45700" anchor="t" anchorCtr="0">
            <a:spAutoFit/>
          </a:bodyPr>
          <a:lstStyle/>
          <a:p>
            <a:pPr marL="114300" indent="0" algn="ctr">
              <a:buNone/>
            </a:pPr>
            <a:r>
              <a:rPr lang="en-US" sz="2800" b="1" i="0" dirty="0">
                <a:solidFill>
                  <a:schemeClr val="tx1"/>
                </a:solidFill>
                <a:effectLst/>
                <a:latin typeface="Georgia" panose="02040502050405020303" pitchFamily="18" charset="0"/>
              </a:rPr>
              <a:t>Confirmation Dialogs:</a:t>
            </a:r>
            <a:r>
              <a:rPr lang="en-US" sz="2800" b="0" i="0" dirty="0">
                <a:solidFill>
                  <a:schemeClr val="tx1"/>
                </a:solidFill>
                <a:effectLst/>
                <a:latin typeface="Georgia" panose="02040502050405020303" pitchFamily="18" charset="0"/>
              </a:rPr>
              <a:t> </a:t>
            </a:r>
          </a:p>
          <a:p>
            <a:pPr marL="114300" indent="0" algn="ctr">
              <a:buNone/>
            </a:pPr>
            <a:endParaRPr lang="en-US" sz="2800" dirty="0">
              <a:latin typeface="Georgia" panose="02040502050405020303" pitchFamily="18" charset="0"/>
            </a:endParaRPr>
          </a:p>
          <a:p>
            <a:pPr marL="114300" indent="0" algn="ctr">
              <a:buNone/>
            </a:pPr>
            <a:r>
              <a:rPr lang="en-US" sz="2800" b="0" i="0" dirty="0">
                <a:solidFill>
                  <a:schemeClr val="tx1"/>
                </a:solidFill>
                <a:effectLst/>
                <a:latin typeface="Georgia" panose="02040502050405020303" pitchFamily="18" charset="0"/>
              </a:rPr>
              <a:t>Providing confirmation dialogs for actions like adding, updating, or deleting data to prevent accidental modifications, ensuring data integrity within the system. Successfully built a step-by-step, itemized administrator privilege option (add, edit, delete content) and ensures visibility of success/failure proms messages when executed</a:t>
            </a:r>
          </a:p>
        </p:txBody>
      </p:sp>
    </p:spTree>
    <p:extLst>
      <p:ext uri="{BB962C8B-B14F-4D97-AF65-F5344CB8AC3E}">
        <p14:creationId xmlns:p14="http://schemas.microsoft.com/office/powerpoint/2010/main" val="2180857761"/>
      </p:ext>
    </p:extLst>
  </p:cSld>
  <p:clrMapOvr>
    <a:masterClrMapping/>
  </p:clrMapOvr>
  <p:transition spd="slow">
    <p:push dir="u"/>
  </p:transition>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391"/>
        <p:cNvGrpSpPr/>
        <p:nvPr/>
      </p:nvGrpSpPr>
      <p:grpSpPr>
        <a:xfrm>
          <a:off x="0" y="0"/>
          <a:ext cx="0" cy="0"/>
          <a:chOff x="0" y="0"/>
          <a:chExt cx="0" cy="0"/>
        </a:xfrm>
      </p:grpSpPr>
      <p:sp>
        <p:nvSpPr>
          <p:cNvPr id="3" name="TextBox 2">
            <a:extLst>
              <a:ext uri="{FF2B5EF4-FFF2-40B4-BE49-F238E27FC236}">
                <a16:creationId xmlns:a16="http://schemas.microsoft.com/office/drawing/2014/main" id="{7D7EEFAB-9303-BA80-F566-009834FEE4A0}"/>
              </a:ext>
            </a:extLst>
          </p:cNvPr>
          <p:cNvSpPr txBox="1"/>
          <p:nvPr/>
        </p:nvSpPr>
        <p:spPr>
          <a:xfrm>
            <a:off x="731874" y="2998113"/>
            <a:ext cx="10728252" cy="861774"/>
          </a:xfrm>
          <a:prstGeom prst="rect">
            <a:avLst/>
          </a:prstGeom>
          <a:noFill/>
        </p:spPr>
        <p:txBody>
          <a:bodyPr wrap="square">
            <a:spAutoFit/>
          </a:bodyPr>
          <a:lstStyle/>
          <a:p>
            <a:pPr algn="ctr"/>
            <a:r>
              <a:rPr lang="en" sz="5000" b="1" dirty="0">
                <a:solidFill>
                  <a:schemeClr val="bg2">
                    <a:lumMod val="75000"/>
                  </a:schemeClr>
                </a:solidFill>
                <a:effectLst>
                  <a:outerShdw blurRad="38100" dist="38100" dir="2700000" algn="tl">
                    <a:srgbClr val="000000">
                      <a:alpha val="43137"/>
                    </a:srgbClr>
                  </a:outerShdw>
                </a:effectLst>
                <a:latin typeface="Georgia" panose="02040502050405020303" pitchFamily="18" charset="0"/>
              </a:rPr>
              <a:t>Demo: Introduction to our App!</a:t>
            </a:r>
            <a:endParaRPr lang="en-US" sz="5000" b="1" dirty="0">
              <a:solidFill>
                <a:schemeClr val="bg2">
                  <a:lumMod val="75000"/>
                </a:schemeClr>
              </a:solidFill>
              <a:effectLst>
                <a:outerShdw blurRad="38100" dist="38100" dir="2700000" algn="tl">
                  <a:srgbClr val="000000">
                    <a:alpha val="43137"/>
                  </a:srgbClr>
                </a:outerShdw>
              </a:effectLst>
              <a:latin typeface="Georgia" panose="02040502050405020303" pitchFamily="18"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216342" y="1065683"/>
            <a:ext cx="2793392" cy="5548543"/>
          </a:xfrm>
          <a:prstGeom prst="roundRect">
            <a:avLst/>
          </a:prstGeom>
          <a:solidFill>
            <a:schemeClr val="bg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78928" y="1455938"/>
            <a:ext cx="2697437" cy="3970318"/>
          </a:xfrm>
          <a:prstGeom prst="rect">
            <a:avLst/>
          </a:prstGeom>
          <a:noFill/>
        </p:spPr>
        <p:txBody>
          <a:bodyPr wrap="square" rtlCol="0">
            <a:spAutoFit/>
          </a:bodyPr>
          <a:lstStyle/>
          <a:p>
            <a:pPr marL="114300" indent="0" algn="ctr">
              <a:buNone/>
            </a:pPr>
            <a:r>
              <a:rPr lang="en-US" sz="1800" b="1"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Enhanced User Interface: </a:t>
            </a:r>
          </a:p>
          <a:p>
            <a:pPr marL="114300" indent="0" algn="ctr">
              <a:buNone/>
            </a:pPr>
            <a:endParaRPr lang="en-US" sz="1800" b="1" dirty="0">
              <a:solidFill>
                <a:schemeClr val="bg2">
                  <a:lumMod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Implement cutting-edge design principles for an even more intuitive and visually appealing user interface. Also, Integrate modern design frameworks to stay ahead of industry trends</a:t>
            </a:r>
          </a:p>
          <a:p>
            <a:pPr algn="ctr"/>
            <a:endParaRPr lang="en-US" dirty="0"/>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693319"/>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Cross-Platform Compatibility: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Extend platform compatibility to include gaming consoles and other devices for a broader user base. Ensure seamless synchronization of user data across different platforms</a:t>
            </a:r>
          </a:p>
          <a:p>
            <a:pPr algn="ctr"/>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Dynamic Events and Challenges: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dynamic in-game events, challenges, and quests to keep users engaged or Collaborate with game developers to feature exclusive content and promotions</a:t>
            </a:r>
          </a:p>
          <a:p>
            <a:pPr algn="ctr"/>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11958" y="1464816"/>
            <a:ext cx="2787276" cy="3139321"/>
          </a:xfrm>
          <a:prstGeom prst="rect">
            <a:avLst/>
          </a:prstGeom>
          <a:noFill/>
        </p:spPr>
        <p:txBody>
          <a:bodyPr wrap="square" rtlCol="0" anchor="ctr">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Expanded Backend Analytics: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 backend analytics to provide developers and administrators with more comprehensive insights into user behavior.</a:t>
            </a:r>
          </a:p>
          <a:p>
            <a:pPr algn="ctr"/>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1806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3253705" y="935994"/>
            <a:ext cx="2793392" cy="5548543"/>
          </a:xfrm>
          <a:prstGeom prst="round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78928" y="1455938"/>
            <a:ext cx="2697437" cy="3970318"/>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Enhanced User Interface: </a:t>
            </a:r>
          </a:p>
          <a:p>
            <a:pPr marL="114300" indent="0">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cutting-edge design principles for an even more intuitive and visually appealing user interface. Also, Integrate modern design frameworks to stay ahead of industry trends</a:t>
            </a:r>
          </a:p>
          <a:p>
            <a:endParaRPr lang="en-US" dirty="0"/>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693319"/>
          </a:xfrm>
          <a:prstGeom prst="rect">
            <a:avLst/>
          </a:prstGeom>
          <a:noFill/>
        </p:spPr>
        <p:txBody>
          <a:bodyPr wrap="square" rtlCol="0">
            <a:spAutoFit/>
          </a:bodyPr>
          <a:lstStyle/>
          <a:p>
            <a:pPr marL="114300" indent="0" algn="ctr">
              <a:buNone/>
            </a:pPr>
            <a:r>
              <a:rPr lang="en-US" sz="1800" b="1" dirty="0">
                <a:solidFill>
                  <a:srgbClr val="002060"/>
                </a:solidFill>
                <a:effectLst>
                  <a:outerShdw blurRad="38100" dist="38100" dir="2700000" algn="tl">
                    <a:srgbClr val="000000">
                      <a:alpha val="43137"/>
                    </a:srgbClr>
                  </a:outerShdw>
                </a:effectLst>
                <a:latin typeface="Georgia" panose="02040502050405020303" pitchFamily="18" charset="0"/>
              </a:rPr>
              <a:t>Cross-Platform Compatibility: </a:t>
            </a: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Extend platform compatibility to include gaming consoles and other devices for a broader user base. Ensure seamless synchronization of user data across different platforms</a:t>
            </a:r>
          </a:p>
          <a:p>
            <a:pPr algn="ctr"/>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Dynamic Events and Challenges: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dynamic in-game events, challenges, and quests to keep users engaged or Collaborate with game developers to feature exclusive content and promotions</a:t>
            </a:r>
          </a:p>
          <a:p>
            <a:pPr algn="ctr"/>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11958" y="1464816"/>
            <a:ext cx="2787276" cy="3139321"/>
          </a:xfrm>
          <a:prstGeom prst="rect">
            <a:avLst/>
          </a:prstGeom>
          <a:noFill/>
        </p:spPr>
        <p:txBody>
          <a:bodyPr wrap="square" rtlCol="0" anchor="ctr">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Expanded Backend Analytics: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 backend analytics to provide developers and administrators with more comprehensive insights into user behavior.</a:t>
            </a:r>
          </a:p>
          <a:p>
            <a:pPr algn="ctr"/>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19667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6225220" y="821909"/>
            <a:ext cx="2793392" cy="5548543"/>
          </a:xfrm>
          <a:prstGeom prst="roundRect">
            <a:avLst/>
          </a:prstGeom>
          <a:solidFill>
            <a:srgbClr val="339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78928" y="1455938"/>
            <a:ext cx="2697437" cy="3970318"/>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Enhanced User Interface: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cutting-edge design principles for an even more intuitive and visually appealing user interface. Also, Integrate modern design frameworks to stay ahead of industry trends</a:t>
            </a:r>
          </a:p>
          <a:p>
            <a:pPr algn="ctr"/>
            <a:endParaRPr lang="en-US" dirty="0"/>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693319"/>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Cross-Platform Compatibility: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Extend platform compatibility to include gaming consoles and other devices for a broader user base. Ensure seamless synchronization of user data across different platforms</a:t>
            </a:r>
          </a:p>
          <a:p>
            <a:pPr algn="ctr"/>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dirty="0">
                <a:solidFill>
                  <a:srgbClr val="002060"/>
                </a:solidFill>
                <a:effectLst>
                  <a:outerShdw blurRad="38100" dist="38100" dir="2700000" algn="tl">
                    <a:srgbClr val="000000">
                      <a:alpha val="43137"/>
                    </a:srgbClr>
                  </a:outerShdw>
                </a:effectLst>
                <a:latin typeface="Georgia" panose="02040502050405020303" pitchFamily="18" charset="0"/>
              </a:rPr>
              <a:t>Dynamic Events and Challenges: </a:t>
            </a: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Introduce dynamic in-game events, challenges, and quests to keep users engaged or Collaborate with game developers to feature exclusive content and promotions</a:t>
            </a:r>
          </a:p>
          <a:p>
            <a:pPr algn="ctr"/>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11958" y="1464816"/>
            <a:ext cx="2787276" cy="3139321"/>
          </a:xfrm>
          <a:prstGeom prst="rect">
            <a:avLst/>
          </a:prstGeom>
          <a:noFill/>
        </p:spPr>
        <p:txBody>
          <a:bodyPr wrap="square" rtlCol="0" anchor="ctr">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Expanded Backend Analytics: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 backend analytics to provide developers and administrators with more comprehensive insights into user behavior.</a:t>
            </a:r>
          </a:p>
          <a:p>
            <a:pPr algn="ctr"/>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44692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9229569" y="821909"/>
            <a:ext cx="2793392" cy="5548543"/>
          </a:xfrm>
          <a:prstGeom prst="roundRect">
            <a:avLst/>
          </a:prstGeom>
          <a:solidFill>
            <a:srgbClr val="0066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78928" y="1455938"/>
            <a:ext cx="2697437" cy="3970318"/>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Enhanced User Interface: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cutting-edge design principles for an even more intuitive and visually appealing user interface. Also, Integrate modern design frameworks to stay ahead of industry trends</a:t>
            </a:r>
          </a:p>
          <a:p>
            <a:pPr algn="ctr"/>
            <a:endParaRPr lang="en-US" dirty="0"/>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693319"/>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Cross-Platform Compatibility: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Extend platform compatibility to include gaming consoles and other devices for a broader user base. Ensure seamless synchronization of user data across different platforms</a:t>
            </a:r>
          </a:p>
          <a:p>
            <a:pPr algn="ctr"/>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Dynamic Events and Challenges: </a:t>
            </a:r>
          </a:p>
          <a:p>
            <a:pPr marL="114300" indent="0" algn="ctr">
              <a:buNone/>
            </a:pPr>
            <a:endPar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dynamic in-game events, challenges, and quests to keep users engaged or Collaborate with game developers to feature exclusive content and promotions</a:t>
            </a:r>
          </a:p>
          <a:p>
            <a:pPr algn="ctr"/>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11958" y="1464816"/>
            <a:ext cx="2787276" cy="3139321"/>
          </a:xfrm>
          <a:prstGeom prst="rect">
            <a:avLst/>
          </a:prstGeom>
          <a:noFill/>
        </p:spPr>
        <p:txBody>
          <a:bodyPr wrap="square" rtlCol="0" anchor="ctr">
            <a:spAutoFit/>
          </a:bodyPr>
          <a:lstStyle/>
          <a:p>
            <a:pPr marL="114300" indent="0" algn="ctr">
              <a:buNone/>
            </a:pPr>
            <a:r>
              <a:rPr lang="en-US" sz="1800" b="1" dirty="0">
                <a:solidFill>
                  <a:srgbClr val="002060"/>
                </a:solidFill>
                <a:effectLst>
                  <a:outerShdw blurRad="38100" dist="38100" dir="2700000" algn="tl">
                    <a:srgbClr val="000000">
                      <a:alpha val="43137"/>
                    </a:srgbClr>
                  </a:outerShdw>
                </a:effectLst>
                <a:latin typeface="Georgia" panose="02040502050405020303" pitchFamily="18" charset="0"/>
              </a:rPr>
              <a:t>Expanded Backend Analytics: </a:t>
            </a: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Enhance backend analytics to provide developers and administrators with more comprehensive insights into user behavior.</a:t>
            </a:r>
          </a:p>
          <a:p>
            <a:pPr algn="ctr"/>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6022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216342" y="1065683"/>
            <a:ext cx="2793392" cy="5548543"/>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5078313"/>
          </a:xfrm>
          <a:prstGeom prst="rect">
            <a:avLst/>
          </a:prstGeom>
          <a:noFill/>
        </p:spPr>
        <p:txBody>
          <a:bodyPr wrap="square" rtlCol="0">
            <a:spAutoFit/>
          </a:bodyPr>
          <a:lstStyle/>
          <a:p>
            <a:pPr marL="114300" indent="0" algn="ctr">
              <a:buNone/>
            </a:pPr>
            <a:r>
              <a:rPr lang="en-US" sz="1800" b="1" dirty="0">
                <a:solidFill>
                  <a:srgbClr val="002060"/>
                </a:solidFill>
                <a:effectLst>
                  <a:outerShdw blurRad="38100" dist="38100" dir="2700000" algn="tl">
                    <a:srgbClr val="000000">
                      <a:alpha val="43137"/>
                    </a:srgbClr>
                  </a:outerShdw>
                </a:effectLst>
                <a:latin typeface="Georgia" panose="02040502050405020303" pitchFamily="18" charset="0"/>
              </a:rPr>
              <a:t>Application </a:t>
            </a:r>
            <a:r>
              <a:rPr lang="en-US" sz="1800" b="1" dirty="0" err="1">
                <a:solidFill>
                  <a:srgbClr val="002060"/>
                </a:solidFill>
                <a:effectLst>
                  <a:outerShdw blurRad="38100" dist="38100" dir="2700000" algn="tl">
                    <a:srgbClr val="000000">
                      <a:alpha val="43137"/>
                    </a:srgbClr>
                  </a:outerShdw>
                </a:effectLst>
                <a:latin typeface="Georgia" panose="02040502050405020303" pitchFamily="18" charset="0"/>
              </a:rPr>
              <a:t>Installability</a:t>
            </a: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a:t>
            </a:r>
          </a:p>
          <a:p>
            <a:pPr marL="114300" indent="0" algn="ctr">
              <a:buNone/>
            </a:pP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r>
              <a:rPr lang="en-US" sz="1800" dirty="0">
                <a:solidFill>
                  <a:srgbClr val="002060"/>
                </a:solidFill>
                <a:effectLst>
                  <a:outerShdw blurRad="38100" dist="38100" dir="2700000" algn="tl">
                    <a:srgbClr val="000000">
                      <a:alpha val="43137"/>
                    </a:srgbClr>
                  </a:outerShdw>
                </a:effectLst>
                <a:latin typeface="Georgia" panose="02040502050405020303" pitchFamily="18" charset="0"/>
              </a:rPr>
              <a:t>Implementing a web app manifest to enable users to install the application as a Progressive Web Application on supported devices and platforms. Configuring the manifest file with metadata such as app name, icons, and start URL for a seamless installation experience.</a:t>
            </a:r>
            <a:endParaRPr lang="en-US" sz="1800" b="1" i="0"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Scalability: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Designing the application architecture to handle potential growth in data volume and user traffic, ensuring scalability without sacrificing performance or user experience.</a:t>
            </a:r>
          </a:p>
          <a:p>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139321"/>
          </a:xfrm>
          <a:prstGeom prst="rect">
            <a:avLst/>
          </a:prstGeom>
          <a:noFill/>
        </p:spPr>
        <p:txBody>
          <a:bodyPr wrap="square" rtlCol="0">
            <a:spAutoFit/>
          </a:bodyPr>
          <a:lstStyle/>
          <a:p>
            <a:pPr marL="114300" indent="0" algn="l">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Internationalization &amp; Localization: </a:t>
            </a:r>
          </a:p>
          <a:p>
            <a:pPr marL="114300" indent="0" algn="l">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Supporting multiple languages and regions by implementing internationalization and localization features in the user interface and content.</a:t>
            </a:r>
          </a:p>
          <a:p>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34941"/>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Performance Monitoring and Optimization: </a:t>
            </a:r>
          </a:p>
          <a:p>
            <a:pPr marL="114300" indent="0" algn="ctr">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tools &amp; techniques for monitoring application performance, identifying bottlenecks, and optimizing resource usage to improve overall system performance and responsiveness.</a:t>
            </a:r>
          </a:p>
          <a:p>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27308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3253705" y="1065683"/>
            <a:ext cx="2793392" cy="5548543"/>
          </a:xfrm>
          <a:prstGeom prst="round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5078313"/>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Application </a:t>
            </a:r>
            <a:r>
              <a:rPr lang="en-US" sz="1800" b="1" dirty="0" err="1">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Installability</a:t>
            </a: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a web app manifest to enable users to install the application as a Progressive Web Application on supported devices and platforms. Configuring the manifest file with metadata such as app name, icons, and start URL for a seamless installation experience.</a:t>
            </a: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416320"/>
          </a:xfrm>
          <a:prstGeom prst="rect">
            <a:avLst/>
          </a:prstGeom>
          <a:noFill/>
        </p:spPr>
        <p:txBody>
          <a:bodyPr wrap="square" rtlCol="0">
            <a:spAutoFit/>
          </a:bodyPr>
          <a:lstStyle/>
          <a:p>
            <a:pPr marL="114300" indent="0" algn="ctr">
              <a:buNone/>
            </a:pPr>
            <a:r>
              <a:rPr lang="en-US" sz="1800" b="1" i="0" dirty="0">
                <a:solidFill>
                  <a:srgbClr val="002060"/>
                </a:solidFill>
                <a:effectLst>
                  <a:outerShdw blurRad="38100" dist="38100" dir="2700000" algn="tl">
                    <a:srgbClr val="000000">
                      <a:alpha val="43137"/>
                    </a:srgbClr>
                  </a:outerShdw>
                </a:effectLst>
                <a:latin typeface="Georgia" panose="02040502050405020303" pitchFamily="18" charset="0"/>
              </a:rPr>
              <a:t>Scalability: </a:t>
            </a:r>
          </a:p>
          <a:p>
            <a:pPr marL="114300" indent="0" algn="ctr">
              <a:buNone/>
            </a:pPr>
            <a:endParaRPr lang="en-US" b="1"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rgbClr val="002060"/>
                </a:solidFill>
                <a:effectLst>
                  <a:outerShdw blurRad="38100" dist="38100" dir="2700000" algn="tl">
                    <a:srgbClr val="000000">
                      <a:alpha val="43137"/>
                    </a:srgbClr>
                  </a:outerShdw>
                </a:effectLst>
                <a:latin typeface="Georgia" panose="02040502050405020303" pitchFamily="18" charset="0"/>
              </a:rPr>
              <a:t>Designing the application architecture to handle potential growth in data volume and user traffic, ensuring scalability without sacrificing performance or user experience.</a:t>
            </a:r>
          </a:p>
          <a:p>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139321"/>
          </a:xfrm>
          <a:prstGeom prst="rect">
            <a:avLst/>
          </a:prstGeom>
          <a:noFill/>
        </p:spPr>
        <p:txBody>
          <a:bodyPr wrap="square" rtlCol="0">
            <a:spAutoFit/>
          </a:bodyPr>
          <a:lstStyle/>
          <a:p>
            <a:pPr marL="114300" indent="0" algn="l">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Internationalization &amp; Localization: </a:t>
            </a:r>
          </a:p>
          <a:p>
            <a:pPr marL="114300" indent="0" algn="l">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Supporting multiple languages and regions by implementing internationalization and localization features in the user interface and content.</a:t>
            </a:r>
          </a:p>
          <a:p>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34941"/>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Performance Monitoring and Optimization: </a:t>
            </a:r>
          </a:p>
          <a:p>
            <a:pPr marL="114300" indent="0" algn="ctr">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tools &amp; techniques for monitoring application performance, identifying bottlenecks, and optimizing resource usage to improve overall system performance and responsiveness.</a:t>
            </a:r>
          </a:p>
          <a:p>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10372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6155300" y="821909"/>
            <a:ext cx="2793392" cy="5548543"/>
          </a:xfrm>
          <a:prstGeom prst="roundRect">
            <a:avLst/>
          </a:prstGeom>
          <a:solidFill>
            <a:srgbClr val="00CC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5078313"/>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Application </a:t>
            </a:r>
            <a:r>
              <a:rPr lang="en-US" sz="1800" b="1" dirty="0" err="1">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Installability</a:t>
            </a: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a web app manifest to enable users to install the application as a Progressive Web Application on supported devices and platforms. Configuring the manifest file with metadata such as app name, icons, and start URL for a seamless installation experience.</a:t>
            </a: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Scalability: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Designing the application architecture to handle potential growth in data volume and user traffic, ensuring scalability without sacrificing performance or user experience.</a:t>
            </a:r>
          </a:p>
          <a:p>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139321"/>
          </a:xfrm>
          <a:prstGeom prst="rect">
            <a:avLst/>
          </a:prstGeom>
          <a:noFill/>
        </p:spPr>
        <p:txBody>
          <a:bodyPr wrap="square" rtlCol="0">
            <a:spAutoFit/>
          </a:bodyPr>
          <a:lstStyle/>
          <a:p>
            <a:pPr marL="114300" indent="0" algn="l">
              <a:buNone/>
            </a:pPr>
            <a:r>
              <a:rPr lang="en-US" sz="1800" b="1" i="0" dirty="0">
                <a:solidFill>
                  <a:srgbClr val="002060"/>
                </a:solidFill>
                <a:effectLst>
                  <a:outerShdw blurRad="38100" dist="38100" dir="2700000" algn="tl">
                    <a:srgbClr val="000000">
                      <a:alpha val="43137"/>
                    </a:srgbClr>
                  </a:outerShdw>
                </a:effectLst>
                <a:latin typeface="Georgia" panose="02040502050405020303" pitchFamily="18" charset="0"/>
              </a:rPr>
              <a:t>Internationalization &amp; Localization: </a:t>
            </a:r>
          </a:p>
          <a:p>
            <a:pPr marL="114300" indent="0" algn="l">
              <a:buNone/>
            </a:pPr>
            <a:endParaRPr lang="en-US" sz="1800" b="1" i="0"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rgbClr val="002060"/>
                </a:solidFill>
                <a:effectLst>
                  <a:outerShdw blurRad="38100" dist="38100" dir="2700000" algn="tl">
                    <a:srgbClr val="000000">
                      <a:alpha val="43137"/>
                    </a:srgbClr>
                  </a:outerShdw>
                </a:effectLst>
                <a:latin typeface="Georgia" panose="02040502050405020303" pitchFamily="18" charset="0"/>
              </a:rPr>
              <a:t>Supporting multiple languages and regions by implementing internationalization and localization features in the user interface and content.</a:t>
            </a:r>
          </a:p>
          <a:p>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34941"/>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Performance Monitoring and Optimization: </a:t>
            </a:r>
          </a:p>
          <a:p>
            <a:pPr marL="114300" indent="0" algn="ctr">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tools &amp; techniques for monitoring application performance, identifying bottlenecks, and optimizing resource usage to improve overall system performance and responsiveness.</a:t>
            </a:r>
          </a:p>
          <a:p>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29634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9300987" y="821909"/>
            <a:ext cx="2793392" cy="5548543"/>
          </a:xfrm>
          <a:prstGeom prst="roundRect">
            <a:avLst/>
          </a:prstGeom>
          <a:solidFill>
            <a:srgbClr val="14947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5078313"/>
          </a:xfrm>
          <a:prstGeom prst="rect">
            <a:avLst/>
          </a:prstGeom>
          <a:noFill/>
        </p:spPr>
        <p:txBody>
          <a:bodyPr wrap="square" rtlCol="0">
            <a:spAutoFit/>
          </a:bodyPr>
          <a:lstStyle/>
          <a:p>
            <a:pPr marL="114300" indent="0" algn="ctr">
              <a:buNone/>
            </a:pPr>
            <a:r>
              <a:rPr lang="en-US" sz="1800"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Application </a:t>
            </a:r>
            <a:r>
              <a:rPr lang="en-US" sz="1800" b="1" dirty="0" err="1">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Installability</a:t>
            </a: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r>
              <a:rPr lang="en-US" sz="180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Implementing a web app manifest to enable users to install the application as a Progressive Web Application on supported devices and platforms. Configuring the manifest file with metadata such as app name, icons, and start URL for a seamless installation experience.</a:t>
            </a: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endParaRPr lang="en-US" sz="1800" b="1" dirty="0">
              <a:solidFill>
                <a:srgbClr val="002060"/>
              </a:solidFill>
              <a:effectLst>
                <a:outerShdw blurRad="38100" dist="38100" dir="2700000" algn="tl">
                  <a:srgbClr val="000000">
                    <a:alpha val="43137"/>
                  </a:srgbClr>
                </a:outerShdw>
              </a:effectLst>
              <a:latin typeface="Georgia" panose="02040502050405020303" pitchFamily="18" charset="0"/>
            </a:endParaRP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Scalability: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Designing the application architecture to handle potential growth in data volume and user traffic, ensuring scalability without sacrificing performance or user experience.</a:t>
            </a:r>
          </a:p>
          <a:p>
            <a:endParaRPr lang="en-US" dirty="0"/>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139321"/>
          </a:xfrm>
          <a:prstGeom prst="rect">
            <a:avLst/>
          </a:prstGeom>
          <a:noFill/>
        </p:spPr>
        <p:txBody>
          <a:bodyPr wrap="square" rtlCol="0">
            <a:spAutoFit/>
          </a:bodyPr>
          <a:lstStyle/>
          <a:p>
            <a:pPr marL="114300" indent="0" algn="l">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Internationalization &amp; Localization: </a:t>
            </a:r>
          </a:p>
          <a:p>
            <a:pPr marL="114300" indent="0" algn="l">
              <a:buNone/>
            </a:pPr>
            <a:endPar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Supporting multiple languages and regions by implementing internationalization and localization features in the user interface and content.</a:t>
            </a:r>
          </a:p>
          <a:p>
            <a:endParaRPr lang="en-US" dirty="0"/>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34941"/>
            <a:ext cx="2787276" cy="3970318"/>
          </a:xfrm>
          <a:prstGeom prst="rect">
            <a:avLst/>
          </a:prstGeom>
          <a:noFill/>
        </p:spPr>
        <p:txBody>
          <a:bodyPr wrap="square" rtlCol="0" anchor="ctr">
            <a:spAutoFit/>
          </a:bodyPr>
          <a:lstStyle/>
          <a:p>
            <a:pPr marL="114300" indent="0" algn="ctr">
              <a:buNone/>
            </a:pPr>
            <a:r>
              <a:rPr lang="en-US" sz="1800" b="1" i="0" dirty="0">
                <a:solidFill>
                  <a:srgbClr val="002060"/>
                </a:solidFill>
                <a:effectLst>
                  <a:outerShdw blurRad="38100" dist="38100" dir="2700000" algn="tl">
                    <a:srgbClr val="000000">
                      <a:alpha val="43137"/>
                    </a:srgbClr>
                  </a:outerShdw>
                </a:effectLst>
                <a:latin typeface="Georgia" panose="02040502050405020303" pitchFamily="18" charset="0"/>
              </a:rPr>
              <a:t>Performance Monitoring and Optimization: </a:t>
            </a:r>
          </a:p>
          <a:p>
            <a:pPr marL="114300" indent="0" algn="ctr">
              <a:buNone/>
            </a:pPr>
            <a:endParaRPr lang="en-US" sz="1800" b="1" i="0" dirty="0">
              <a:solidFill>
                <a:srgbClr val="002060"/>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i="0" dirty="0">
                <a:solidFill>
                  <a:srgbClr val="002060"/>
                </a:solidFill>
                <a:effectLst>
                  <a:outerShdw blurRad="38100" dist="38100" dir="2700000" algn="tl">
                    <a:srgbClr val="000000">
                      <a:alpha val="43137"/>
                    </a:srgbClr>
                  </a:outerShdw>
                </a:effectLst>
                <a:latin typeface="Georgia" panose="02040502050405020303" pitchFamily="18" charset="0"/>
              </a:rPr>
              <a:t>Implementing tools &amp; techniques for monitoring application performance, identifying bottlenecks, and optimizing resource usage to improve overall system performance and responsiveness.</a:t>
            </a:r>
          </a:p>
          <a:p>
            <a:endParaRPr lang="en-US" dirty="0"/>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1775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4"/>
        <p:cNvGrpSpPr/>
        <p:nvPr/>
      </p:nvGrpSpPr>
      <p:grpSpPr>
        <a:xfrm>
          <a:off x="0" y="0"/>
          <a:ext cx="0" cy="0"/>
          <a:chOff x="0" y="0"/>
          <a:chExt cx="0" cy="0"/>
        </a:xfrm>
      </p:grpSpPr>
      <p:sp>
        <p:nvSpPr>
          <p:cNvPr id="155" name="Google Shape;155;p5"/>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6" name="Google Shape;156;p5"/>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7" name="Google Shape;157;p5"/>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8" name="Google Shape;158;p5"/>
          <p:cNvSpPr/>
          <p:nvPr/>
        </p:nvSpPr>
        <p:spPr>
          <a:xfrm rot="10800000">
            <a:off x="-2349535" y="-1049870"/>
            <a:ext cx="8218489" cy="8346781"/>
          </a:xfrm>
          <a:prstGeom prst="ellipse">
            <a:avLst/>
          </a:prstGeom>
          <a:blipFill rotWithShape="0">
            <a:blip r:embed="rId3"/>
            <a:stretch>
              <a:fillRect b="-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9" name="Google Shape;159;p5"/>
          <p:cNvSpPr txBox="1"/>
          <p:nvPr/>
        </p:nvSpPr>
        <p:spPr>
          <a:xfrm>
            <a:off x="5768360" y="1573619"/>
            <a:ext cx="6271735" cy="293922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000" b="1" dirty="0">
                <a:latin typeface="Georgia" panose="02040502050405020303" pitchFamily="18" charset="0"/>
              </a:rPr>
              <a:t>User Interface Design</a:t>
            </a:r>
            <a:r>
              <a:rPr lang="en-US" sz="4000" dirty="0">
                <a:latin typeface="Georgia" panose="02040502050405020303" pitchFamily="18" charset="0"/>
              </a:rPr>
              <a:t>: </a:t>
            </a:r>
          </a:p>
          <a:p>
            <a:pPr marL="0" marR="0" lvl="0" indent="0" algn="ctr" rtl="0">
              <a:spcBef>
                <a:spcPts val="0"/>
              </a:spcBef>
              <a:spcAft>
                <a:spcPts val="0"/>
              </a:spcAft>
              <a:buNone/>
            </a:pPr>
            <a:endParaRPr lang="en-US" sz="2500" dirty="0">
              <a:latin typeface="Georgia" panose="02040502050405020303" pitchFamily="18" charset="0"/>
            </a:endParaRPr>
          </a:p>
          <a:p>
            <a:pPr marL="0" marR="0" lvl="0" indent="0" algn="ctr" rtl="0">
              <a:spcBef>
                <a:spcPts val="0"/>
              </a:spcBef>
              <a:spcAft>
                <a:spcPts val="0"/>
              </a:spcAft>
              <a:buNone/>
            </a:pPr>
            <a:r>
              <a:rPr lang="en-US" sz="3000" dirty="0">
                <a:latin typeface="Georgia" panose="02040502050405020303" pitchFamily="18" charset="0"/>
              </a:rPr>
              <a:t>Design an intuitive and user-friendly interface using React components for efficient navigation and interaction</a:t>
            </a:r>
            <a:endParaRPr sz="3000" dirty="0">
              <a:latin typeface="Georgia" panose="02040502050405020303"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216342" y="935994"/>
            <a:ext cx="2793392" cy="5548543"/>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970318"/>
          </a:xfrm>
          <a:prstGeom prst="rect">
            <a:avLst/>
          </a:prstGeom>
          <a:noFill/>
        </p:spPr>
        <p:txBody>
          <a:bodyPr wrap="square" rtlCol="0">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Workflow Automation:</a:t>
            </a:r>
          </a:p>
          <a:p>
            <a:pPr marL="114300" indent="0" algn="ctr">
              <a:buNone/>
            </a:pP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 </a:t>
            </a:r>
            <a:r>
              <a:rPr lang="en-US" sz="1800" i="0" dirty="0">
                <a:solidFill>
                  <a:schemeClr val="bg1"/>
                </a:solidFill>
                <a:effectLst>
                  <a:outerShdw blurRad="38100" dist="38100" dir="2700000" algn="tl">
                    <a:srgbClr val="000000">
                      <a:alpha val="43137"/>
                    </a:srgbClr>
                  </a:outerShdw>
                </a:effectLst>
                <a:latin typeface="Georgia" panose="02040502050405020303" pitchFamily="18" charset="0"/>
              </a:rPr>
              <a:t>Introduce workflow automation features to streamline HR processes such as employee onboarding, performance reviews, and offboarding, reducing manual tasks and improving efficiency.</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Performance Tracking: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Integrate features for tracking employee performance metrics, such as goals, performance reviews, and achievements, to facilitate performance management and evaluation processes.</a:t>
            </a:r>
          </a:p>
          <a:p>
            <a:endParaRPr lang="en-US" dirty="0">
              <a:solidFill>
                <a:schemeClr val="bg1">
                  <a:lumMod val="50000"/>
                  <a:lumOff val="50000"/>
                </a:schemeClr>
              </a:solidFill>
            </a:endParaRP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Self-Service Portal:</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an employee self-service portal where employees can view and update their personal information, submit leave requests, and access company policies and documents.</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56492"/>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Payroll System:</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Enable integration with a payroll system to automate payroll processing based on employee data within the HR module, streamlining payroll management for administrators. for all users.</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023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3253706" y="935994"/>
            <a:ext cx="2793392" cy="5548543"/>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Workflow Automation:</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workflow automation features to streamline HR processes such as employee onboarding, performance reviews, and offboarding, reducing manual tasks and improving efficiency.</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Employee Performance Tracking:</a:t>
            </a: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Integrate features for tracking employee performance metrics, such as goals, performance reviews, and achievements, to facilitate performance management and evaluation processes.</a:t>
            </a:r>
          </a:p>
          <a:p>
            <a:endParaRPr lang="en-US" dirty="0">
              <a:solidFill>
                <a:schemeClr val="bg1">
                  <a:lumMod val="50000"/>
                  <a:lumOff val="50000"/>
                </a:schemeClr>
              </a:solidFill>
            </a:endParaRP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Self-Service Portal:</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an employee self-service portal where employees can view and update their personal information, submit leave requests, and access company policies and documents.</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56492"/>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Payroll System:</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Enable integration with a payroll system to automate payroll processing based on employee data within the HR module, streamlining payroll management for administrators. for all users.</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6887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6228848" y="935994"/>
            <a:ext cx="2793392" cy="5548543"/>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Workflow Automation:</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workflow automation features to streamline HR processes such as employee onboarding, performance reviews, and offboarding, reducing manual tasks and improving efficiency.</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Performance Tracking: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Integrate features for tracking employee performance metrics, such as goals, performance reviews, and achievements, to facilitate performance management and evaluation processes.</a:t>
            </a:r>
          </a:p>
          <a:p>
            <a:endParaRPr lang="en-US" dirty="0">
              <a:solidFill>
                <a:schemeClr val="bg1">
                  <a:lumMod val="50000"/>
                  <a:lumOff val="50000"/>
                </a:schemeClr>
              </a:solidFill>
            </a:endParaRP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Employee Self-Service Portal:</a:t>
            </a:r>
          </a:p>
          <a:p>
            <a:pPr marL="114300" indent="0" algn="ctr">
              <a:buNone/>
            </a:pP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Develop an employee self-service portal where employees can view and update their personal information, submit leave requests, and access company policies and documents.</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56492"/>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Payroll System:</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Enable integration with a payroll system to automate payroll processing based on employee data within the HR module, streamlining payroll management for administrators. for all users.</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16814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9259410" y="935994"/>
            <a:ext cx="2793392" cy="5548543"/>
          </a:xfrm>
          <a:prstGeom prst="roundRect">
            <a:avLst/>
          </a:prstGeom>
          <a:solidFill>
            <a:srgbClr val="DD3F3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Workflow Automation:</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r>
              <a:rPr lang="en-US" sz="180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Introduce workflow automation features to streamline HR processes such as employee onboarding, performance reviews, and offboarding, reducing manual tasks and improving efficiency.</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Performance Tracking: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Integrate features for tracking employee performance metrics, such as goals, performance reviews, and achievements, to facilitate performance management and evaluation processes.</a:t>
            </a:r>
          </a:p>
          <a:p>
            <a:endParaRPr lang="en-US" dirty="0">
              <a:solidFill>
                <a:schemeClr val="bg1">
                  <a:lumMod val="50000"/>
                  <a:lumOff val="50000"/>
                </a:schemeClr>
              </a:solidFill>
            </a:endParaRP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3416320"/>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Employee Self-Service Portal:</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an employee self-service portal where employees can view and update their personal information, submit leave requests, and access company policies and documents.</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356492"/>
            <a:ext cx="2787276" cy="3970318"/>
          </a:xfrm>
          <a:prstGeom prst="rect">
            <a:avLst/>
          </a:prstGeom>
          <a:noFill/>
        </p:spPr>
        <p:txBody>
          <a:bodyPr wrap="square" rtlCol="0" anchor="ctr">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Integration with Payroll System:</a:t>
            </a:r>
          </a:p>
          <a:p>
            <a:pPr marL="114300" indent="0" algn="ctr">
              <a:buNone/>
            </a:pP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Enable integration with a payroll system to automate payroll processing based on employee data within the HR module, streamlining payroll management for administrators. for all users.</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93831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216342" y="935994"/>
            <a:ext cx="2793392" cy="5548543"/>
          </a:xfrm>
          <a:prstGeom prst="roundRect">
            <a:avLst/>
          </a:prstGeom>
          <a:solidFill>
            <a:srgbClr val="FFFFC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693319"/>
          </a:xfrm>
          <a:prstGeom prst="rect">
            <a:avLst/>
          </a:prstGeom>
          <a:noFill/>
        </p:spPr>
        <p:txBody>
          <a:bodyPr wrap="square" rtlCol="0">
            <a:spAutoFit/>
          </a:bodyPr>
          <a:lstStyle/>
          <a:p>
            <a:pPr marL="114300" indent="0" algn="ctr">
              <a:buNone/>
            </a:pPr>
            <a:r>
              <a:rPr lang="en-US" sz="1800" b="1"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Cross-Browser and Cross-Device Testing</a:t>
            </a: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2">
                  <a:lumMod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Conducting thorough testing across different web browsers, devices, and operating systems to ensure compatibility and consistent user experience across various platforms.</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Training and Development Module: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a training and development module to manage employee training programs, track training progress, and identify skill gaps to support employee development and career growth.</a:t>
            </a: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4524315"/>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Third-Party Tools:</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Explore opportunities for integrating with third-party tools and services, such as recruitment platforms, time tracking software, or employee benefits management systems, to enhance functionality and provide a more comprehensive HR solution</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429305"/>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Mobile Application Support:</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 mobile application companion to the web-based HR module, allowing administrators to manage employee data and perform HR tasks on-the-go, enhancing accessibility and flexibility.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6099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3280639" y="943823"/>
            <a:ext cx="2793392" cy="5548543"/>
          </a:xfrm>
          <a:prstGeom prst="roundRect">
            <a:avLst/>
          </a:prstGeom>
          <a:solidFill>
            <a:srgbClr val="EFFB7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693319"/>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Cross-Browser and Cross-Device Testing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Conducting thorough testing across different web browsers, devices, and operating systems to ensure compatibility and consistent user experience across various platforms.</a:t>
            </a:r>
          </a:p>
          <a:p>
            <a:pPr algn="ctr"/>
            <a:endParaRPr lang="en-US" dirty="0">
              <a:solidFill>
                <a:schemeClr val="bg1">
                  <a:lumMod val="50000"/>
                  <a:lumOff val="50000"/>
                </a:schemeClr>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Training and Development Module: </a:t>
            </a:r>
          </a:p>
          <a:p>
            <a:pPr marL="114300" indent="0" algn="ctr">
              <a:buNone/>
            </a:pP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Implement a training and development module to manage employee training programs, track training progress, and identify skill gaps to support employee development and career growth.</a:t>
            </a: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4524315"/>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Third-Party Tools:</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Explore opportunities for integrating with third-party tools and services, such as recruitment platforms, time tracking software, or employee benefits management systems, to enhance functionality and provide a more comprehensive HR solution</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429305"/>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Mobile Application Support:</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 mobile application companion to the web-based HR module, allowing administrators to manage employee data and perform HR tasks on-the-go, enhancing accessibility and flexibility.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87048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6228848" y="877747"/>
            <a:ext cx="2793392" cy="5548543"/>
          </a:xfrm>
          <a:prstGeom prst="roundRect">
            <a:avLst/>
          </a:prstGeom>
          <a:solidFill>
            <a:srgbClr val="FAFA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693319"/>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Cross-Browser and Cross-Device Testing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Conducting thorough testing across different web browsers, devices, and operating systems to ensure compatibility and consistent user experience across various platforms.</a:t>
            </a:r>
          </a:p>
          <a:p>
            <a:pPr algn="ctr"/>
            <a:endParaRPr lang="en-US" dirty="0">
              <a:solidFill>
                <a:schemeClr val="bg1">
                  <a:lumMod val="50000"/>
                  <a:lumOff val="50000"/>
                </a:schemeClr>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Training and Development Module: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a training and development module to manage employee training programs, track training progress, and identify skill gaps to support employee development and career growth.</a:t>
            </a: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4524315"/>
          </a:xfrm>
          <a:prstGeom prst="rect">
            <a:avLst/>
          </a:prstGeom>
          <a:noFill/>
        </p:spPr>
        <p:txBody>
          <a:bodyPr wrap="square" rtlCol="0">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Integration with Third-Party Tools:</a:t>
            </a:r>
          </a:p>
          <a:p>
            <a:pPr marL="114300" indent="0" algn="ctr">
              <a:buNone/>
            </a:pPr>
            <a:endParaRPr lang="en-US" b="1"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Explore opportunities for integrating with third-party tools and services, such as recruitment platforms, time tracking software, or employee benefits management systems, to enhance functionality and provide a more comprehensive HR solution</a:t>
            </a:r>
          </a:p>
          <a:p>
            <a:pPr algn="ctr"/>
            <a:endParaRPr lang="en-US" dirty="0">
              <a:solidFill>
                <a:schemeClr val="bg1"/>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429305"/>
            <a:ext cx="2787276" cy="3970318"/>
          </a:xfrm>
          <a:prstGeom prst="rect">
            <a:avLst/>
          </a:prstGeom>
          <a:noFill/>
        </p:spPr>
        <p:txBody>
          <a:bodyPr wrap="square" rtlCol="0" anchor="ctr">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Mobile Application Support:</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Develop a mobile application companion to the web-based HR module, allowing administrators to manage employee data and perform HR tasks on-the-go, enhancing accessibility and flexibility.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56599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9280229" y="821909"/>
            <a:ext cx="2793392" cy="5548543"/>
          </a:xfrm>
          <a:prstGeom prst="roundRect">
            <a:avLst/>
          </a:prstGeom>
          <a:solidFill>
            <a:srgbClr val="FFCC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196655" y="1429305"/>
            <a:ext cx="2697437" cy="3693319"/>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Cross-Browser and Cross-Device Testing</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Conducting thorough testing across different web browsers, devices, and operating systems to ensure compatibility and consistent user experience across various platforms.</a:t>
            </a:r>
          </a:p>
          <a:p>
            <a:pPr algn="ctr"/>
            <a:endParaRPr lang="en-US" dirty="0">
              <a:solidFill>
                <a:schemeClr val="bg1">
                  <a:lumMod val="50000"/>
                  <a:lumOff val="50000"/>
                </a:schemeClr>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3240350" y="1455938"/>
            <a:ext cx="2759865"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Training and Development Module: </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a training and development module to manage employee training programs, track training progress, and identify skill gaps to support employee development and career growth.</a:t>
            </a:r>
          </a:p>
        </p:txBody>
      </p:sp>
      <p:sp>
        <p:nvSpPr>
          <p:cNvPr id="8" name="TextBox 7">
            <a:extLst>
              <a:ext uri="{FF2B5EF4-FFF2-40B4-BE49-F238E27FC236}">
                <a16:creationId xmlns:a16="http://schemas.microsoft.com/office/drawing/2014/main" id="{EFDAD3D6-F400-6A40-82EF-636AC624D709}"/>
              </a:ext>
            </a:extLst>
          </p:cNvPr>
          <p:cNvSpPr txBox="1"/>
          <p:nvPr/>
        </p:nvSpPr>
        <p:spPr>
          <a:xfrm>
            <a:off x="6169414" y="1455938"/>
            <a:ext cx="2779277" cy="4524315"/>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Integration with Third-Party Tools:</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Explore opportunities for integrating with third-party tools and services, such as recruitment platforms, time tracking software, or employee benefits management systems, to enhance functionality and provide a more comprehensive HR solution</a:t>
            </a:r>
          </a:p>
          <a:p>
            <a:pPr algn="ctr"/>
            <a:endParaRPr lang="en-US" dirty="0">
              <a:solidFill>
                <a:schemeClr val="bg1">
                  <a:lumMod val="50000"/>
                  <a:lumOff val="50000"/>
                </a:schemeClr>
              </a:solidFill>
            </a:endParaRPr>
          </a:p>
        </p:txBody>
      </p:sp>
      <p:sp>
        <p:nvSpPr>
          <p:cNvPr id="9" name="TextBox 8">
            <a:extLst>
              <a:ext uri="{FF2B5EF4-FFF2-40B4-BE49-F238E27FC236}">
                <a16:creationId xmlns:a16="http://schemas.microsoft.com/office/drawing/2014/main" id="{84234AD0-6D2F-CC89-948C-E9E2BD9C7FED}"/>
              </a:ext>
            </a:extLst>
          </p:cNvPr>
          <p:cNvSpPr txBox="1"/>
          <p:nvPr/>
        </p:nvSpPr>
        <p:spPr>
          <a:xfrm>
            <a:off x="9259411" y="1429305"/>
            <a:ext cx="2787276" cy="3970318"/>
          </a:xfrm>
          <a:prstGeom prst="rect">
            <a:avLst/>
          </a:prstGeom>
          <a:noFill/>
        </p:spPr>
        <p:txBody>
          <a:bodyPr wrap="square" rtlCol="0" anchor="ctr">
            <a:spAutoFit/>
          </a:bodyPr>
          <a:lstStyle/>
          <a:p>
            <a:pPr marL="114300" indent="0" algn="ctr">
              <a:buNone/>
            </a:pPr>
            <a:r>
              <a:rPr lang="en-US" sz="1800" b="1" i="0" dirty="0">
                <a:solidFill>
                  <a:schemeClr val="bg1"/>
                </a:solidFill>
                <a:effectLst>
                  <a:outerShdw blurRad="38100" dist="38100" dir="2700000" algn="tl">
                    <a:srgbClr val="000000">
                      <a:alpha val="43137"/>
                    </a:srgbClr>
                  </a:outerShdw>
                </a:effectLst>
                <a:latin typeface="Georgia" panose="02040502050405020303" pitchFamily="18" charset="0"/>
              </a:rPr>
              <a:t>Mobile Application Support:</a:t>
            </a: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dirty="0">
              <a:solidFill>
                <a:schemeClr val="bg1"/>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solidFill>
                <a:effectLst>
                  <a:outerShdw blurRad="38100" dist="38100" dir="2700000" algn="tl">
                    <a:srgbClr val="000000">
                      <a:alpha val="43137"/>
                    </a:srgbClr>
                  </a:outerShdw>
                </a:effectLst>
                <a:latin typeface="Georgia" panose="02040502050405020303" pitchFamily="18" charset="0"/>
              </a:rPr>
              <a:t>Develop a mobile application companion to the web-based HR module, allowing administrators to manage employee data and perform HR tasks on-the-go, enhancing accessibility and flexibility.</a:t>
            </a:r>
          </a:p>
          <a:p>
            <a:pPr algn="ctr"/>
            <a:endParaRPr lang="en-US" dirty="0">
              <a:solidFill>
                <a:schemeClr val="bg1"/>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77454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377953" y="935994"/>
            <a:ext cx="2793392" cy="5548543"/>
          </a:xfrm>
          <a:prstGeom prst="roundRect">
            <a:avLst/>
          </a:prstGeom>
          <a:solidFill>
            <a:srgbClr val="CCCC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348345" y="1429305"/>
            <a:ext cx="2697437" cy="4247317"/>
          </a:xfrm>
          <a:prstGeom prst="rect">
            <a:avLst/>
          </a:prstGeom>
          <a:noFill/>
        </p:spPr>
        <p:txBody>
          <a:bodyPr wrap="square" rtlCol="0">
            <a:spAutoFit/>
          </a:bodyPr>
          <a:lstStyle/>
          <a:p>
            <a:pPr marL="114300" indent="0" algn="ctr">
              <a:buNone/>
            </a:pPr>
            <a:r>
              <a:rPr lang="en-US" sz="1800" b="1"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Data Analytics and Reporting:</a:t>
            </a:r>
          </a:p>
          <a:p>
            <a:pPr marL="114300" indent="0" algn="ctr">
              <a:buNone/>
            </a:pPr>
            <a:endParaRPr lang="en-US" b="1" dirty="0">
              <a:solidFill>
                <a:schemeClr val="bg2">
                  <a:lumMod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Implement data analytics and reporting capabilities to generate insights from HR data, such as turnover rates, diversity metrics, and workforce demographics, to support strategic decision-making and HR planning.</a:t>
            </a:r>
          </a:p>
          <a:p>
            <a:pPr algn="ctr"/>
            <a:endParaRPr lang="en-US" dirty="0">
              <a:solidFill>
                <a:srgbClr val="002060"/>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4385569" y="1429305"/>
            <a:ext cx="2759865" cy="3693319"/>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GDPR Compliance:</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Ensure compliance with data protection regulations such as GDPR (General Data Protection Regulation) by implementing features for data privacy, consent management, and data access controls within the HR module.</a:t>
            </a:r>
          </a:p>
        </p:txBody>
      </p:sp>
      <p:sp>
        <p:nvSpPr>
          <p:cNvPr id="8" name="TextBox 7">
            <a:extLst>
              <a:ext uri="{FF2B5EF4-FFF2-40B4-BE49-F238E27FC236}">
                <a16:creationId xmlns:a16="http://schemas.microsoft.com/office/drawing/2014/main" id="{EFDAD3D6-F400-6A40-82EF-636AC624D709}"/>
              </a:ext>
            </a:extLst>
          </p:cNvPr>
          <p:cNvSpPr txBox="1"/>
          <p:nvPr/>
        </p:nvSpPr>
        <p:spPr>
          <a:xfrm>
            <a:off x="8359658" y="1429305"/>
            <a:ext cx="2779277"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Multi-Tenancy Support:</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Add support for multi-tenancy to allow organizations with multiple subsidiaries or business units to manage their HR data separately within the same system, while maintaining data isolation and security.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0410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4368805" y="935994"/>
            <a:ext cx="2793392" cy="5548543"/>
          </a:xfrm>
          <a:prstGeom prst="roundRect">
            <a:avLst/>
          </a:prstGeom>
          <a:solidFill>
            <a:srgbClr val="CC99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348345" y="1429305"/>
            <a:ext cx="2697437" cy="4247317"/>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Data Analytics and Reporting:</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data analytics and reporting capabilities to generate insights from HR data, such as turnover rates, diversity metrics, and workforce demographics, to support strategic decision-making and HR planning.</a:t>
            </a:r>
          </a:p>
          <a:p>
            <a:pPr algn="ctr"/>
            <a:endParaRPr lang="en-US" dirty="0">
              <a:solidFill>
                <a:schemeClr val="bg1">
                  <a:lumMod val="50000"/>
                  <a:lumOff val="50000"/>
                </a:schemeClr>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4385569" y="1429305"/>
            <a:ext cx="2759865" cy="3693319"/>
          </a:xfrm>
          <a:prstGeom prst="rect">
            <a:avLst/>
          </a:prstGeom>
          <a:noFill/>
        </p:spPr>
        <p:txBody>
          <a:bodyPr wrap="square" rtlCol="0">
            <a:spAutoFit/>
          </a:bodyPr>
          <a:lstStyle/>
          <a:p>
            <a:pPr marL="114300" indent="0" algn="ctr">
              <a:buNone/>
            </a:pPr>
            <a:r>
              <a:rPr lang="en-US" sz="1800" b="1"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GDPR Compliance:</a:t>
            </a:r>
          </a:p>
          <a:p>
            <a:pPr marL="114300" indent="0" algn="ctr">
              <a:buNone/>
            </a:pPr>
            <a:endParaRPr lang="en-US" b="1" dirty="0">
              <a:solidFill>
                <a:schemeClr val="bg2">
                  <a:lumMod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Ensure compliance with data protection regulations such as GDPR (General Data Protection Regulation) by implementing features for data privacy, consent management, and data access controls within the HR module.</a:t>
            </a:r>
          </a:p>
        </p:txBody>
      </p:sp>
      <p:sp>
        <p:nvSpPr>
          <p:cNvPr id="8" name="TextBox 7">
            <a:extLst>
              <a:ext uri="{FF2B5EF4-FFF2-40B4-BE49-F238E27FC236}">
                <a16:creationId xmlns:a16="http://schemas.microsoft.com/office/drawing/2014/main" id="{EFDAD3D6-F400-6A40-82EF-636AC624D709}"/>
              </a:ext>
            </a:extLst>
          </p:cNvPr>
          <p:cNvSpPr txBox="1"/>
          <p:nvPr/>
        </p:nvSpPr>
        <p:spPr>
          <a:xfrm>
            <a:off x="8412969" y="1429305"/>
            <a:ext cx="2779277" cy="3970318"/>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Multi-Tenancy Support:</a:t>
            </a: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Add support for multi-tenancy to allow organizations with multiple subsidiaries or business units to manage their HR data separately within the same system, while maintaining data isolation and security.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29913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4"/>
        <p:cNvGrpSpPr/>
        <p:nvPr/>
      </p:nvGrpSpPr>
      <p:grpSpPr>
        <a:xfrm>
          <a:off x="0" y="0"/>
          <a:ext cx="0" cy="0"/>
          <a:chOff x="0" y="0"/>
          <a:chExt cx="0" cy="0"/>
        </a:xfrm>
      </p:grpSpPr>
      <p:sp>
        <p:nvSpPr>
          <p:cNvPr id="165" name="Google Shape;165;p6"/>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6" name="Google Shape;166;p6"/>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7" name="Google Shape;167;p6"/>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8" name="Google Shape;168;p6"/>
          <p:cNvSpPr/>
          <p:nvPr/>
        </p:nvSpPr>
        <p:spPr>
          <a:xfrm rot="-5400000">
            <a:off x="-2127252" y="-685799"/>
            <a:ext cx="8216907" cy="8229598"/>
          </a:xfrm>
          <a:prstGeom prst="ellipse">
            <a:avLst/>
          </a:prstGeom>
          <a:blipFill rotWithShape="0">
            <a:blip r:embed="rId3"/>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9" name="Google Shape;169;p6"/>
          <p:cNvSpPr txBox="1"/>
          <p:nvPr/>
        </p:nvSpPr>
        <p:spPr>
          <a:xfrm>
            <a:off x="5917216" y="1676400"/>
            <a:ext cx="5927453" cy="3554779"/>
          </a:xfrm>
          <a:prstGeom prst="rect">
            <a:avLst/>
          </a:prstGeom>
          <a:noFill/>
          <a:ln>
            <a:noFill/>
          </a:ln>
        </p:spPr>
        <p:txBody>
          <a:bodyPr spcFirstLastPara="1" wrap="square" lIns="91425" tIns="45700" rIns="91425" bIns="45700" anchor="t" anchorCtr="0">
            <a:spAutoFit/>
          </a:bodyPr>
          <a:lstStyle/>
          <a:p>
            <a:pPr algn="ctr"/>
            <a:r>
              <a:rPr lang="en-US" sz="4000" b="1" dirty="0">
                <a:latin typeface="Georgia" panose="02040502050405020303" pitchFamily="18" charset="0"/>
              </a:rPr>
              <a:t>Comprehensive Overview</a:t>
            </a:r>
            <a:r>
              <a:rPr lang="en-US" sz="4000" dirty="0">
                <a:latin typeface="Georgia" panose="02040502050405020303" pitchFamily="18" charset="0"/>
              </a:rPr>
              <a:t>: </a:t>
            </a:r>
          </a:p>
          <a:p>
            <a:pPr algn="ctr"/>
            <a:endParaRPr lang="en-US" sz="2500" dirty="0">
              <a:latin typeface="Georgia" panose="02040502050405020303" pitchFamily="18" charset="0"/>
            </a:endParaRPr>
          </a:p>
          <a:p>
            <a:pPr algn="ctr"/>
            <a:r>
              <a:rPr lang="en-US" sz="3000" dirty="0">
                <a:latin typeface="Georgia" panose="02040502050405020303" pitchFamily="18" charset="0"/>
              </a:rPr>
              <a:t>Provide a comprehensive overview of all departments, roles, and employees for easy access and management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98"/>
        <p:cNvGrpSpPr/>
        <p:nvPr/>
      </p:nvGrpSpPr>
      <p:grpSpPr>
        <a:xfrm>
          <a:off x="0" y="0"/>
          <a:ext cx="0" cy="0"/>
          <a:chOff x="0" y="0"/>
          <a:chExt cx="0" cy="0"/>
        </a:xfrm>
      </p:grpSpPr>
      <p:sp>
        <p:nvSpPr>
          <p:cNvPr id="401" name="Google Shape;401;p29"/>
          <p:cNvSpPr/>
          <p:nvPr/>
        </p:nvSpPr>
        <p:spPr>
          <a:xfrm>
            <a:off x="0" y="0"/>
            <a:ext cx="12188952" cy="6858000"/>
          </a:xfrm>
          <a:prstGeom prst="rect">
            <a:avLst/>
          </a:prstGeom>
          <a:blipFill rotWithShape="1">
            <a:blip r:embed="rId3">
              <a:alphaModFix/>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dirty="0">
              <a:solidFill>
                <a:schemeClr val="lt1"/>
              </a:solidFill>
              <a:latin typeface="Arial"/>
              <a:ea typeface="Arial"/>
              <a:cs typeface="Arial"/>
              <a:sym typeface="Arial"/>
            </a:endParaRPr>
          </a:p>
        </p:txBody>
      </p:sp>
      <p:sp>
        <p:nvSpPr>
          <p:cNvPr id="402" name="Google Shape;402;p29"/>
          <p:cNvSpPr txBox="1"/>
          <p:nvPr/>
        </p:nvSpPr>
        <p:spPr>
          <a:xfrm>
            <a:off x="178928" y="114074"/>
            <a:ext cx="11867759"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DIRECTION FOR FUTURE DEVELOPMENT </a:t>
            </a:r>
            <a:endParaRPr sz="4000" dirty="0">
              <a:solidFill>
                <a:schemeClr val="accent1">
                  <a:lumMod val="75000"/>
                </a:schemeClr>
              </a:solidFill>
              <a:effectLst>
                <a:outerShdw blurRad="38100" dist="38100" dir="2700000" algn="tl">
                  <a:srgbClr val="000000">
                    <a:alpha val="43137"/>
                  </a:srgbClr>
                </a:outerShdw>
              </a:effectLst>
              <a:latin typeface="Georgia" panose="02040502050405020303" pitchFamily="18" charset="0"/>
            </a:endParaRPr>
          </a:p>
        </p:txBody>
      </p:sp>
      <p:sp>
        <p:nvSpPr>
          <p:cNvPr id="2" name="Rectangle: Rounded Corners 1">
            <a:extLst>
              <a:ext uri="{FF2B5EF4-FFF2-40B4-BE49-F238E27FC236}">
                <a16:creationId xmlns:a16="http://schemas.microsoft.com/office/drawing/2014/main" id="{72B4C878-6DED-9DC9-BCD9-FC379220EE64}"/>
              </a:ext>
            </a:extLst>
          </p:cNvPr>
          <p:cNvSpPr/>
          <p:nvPr/>
        </p:nvSpPr>
        <p:spPr>
          <a:xfrm>
            <a:off x="8365949" y="935994"/>
            <a:ext cx="2793392" cy="5548543"/>
          </a:xfrm>
          <a:prstGeom prst="roundRect">
            <a:avLst/>
          </a:prstGeom>
          <a:solidFill>
            <a:srgbClr val="9933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Rounded Corners 2">
            <a:extLst>
              <a:ext uri="{FF2B5EF4-FFF2-40B4-BE49-F238E27FC236}">
                <a16:creationId xmlns:a16="http://schemas.microsoft.com/office/drawing/2014/main" id="{286051EF-B964-155C-00D9-094B8F63230B}"/>
              </a:ext>
            </a:extLst>
          </p:cNvPr>
          <p:cNvSpPr/>
          <p:nvPr/>
        </p:nvSpPr>
        <p:spPr>
          <a:xfrm>
            <a:off x="3118033" y="1065683"/>
            <a:ext cx="292906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A648A25B-A656-FD86-E97C-A6B804B9393A}"/>
              </a:ext>
            </a:extLst>
          </p:cNvPr>
          <p:cNvSpPr/>
          <p:nvPr/>
        </p:nvSpPr>
        <p:spPr>
          <a:xfrm>
            <a:off x="6142480" y="1065683"/>
            <a:ext cx="2882183"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7678E5E4-20F4-BE8B-B1EC-48697F713DD1}"/>
              </a:ext>
            </a:extLst>
          </p:cNvPr>
          <p:cNvSpPr/>
          <p:nvPr/>
        </p:nvSpPr>
        <p:spPr>
          <a:xfrm>
            <a:off x="9164504" y="1065683"/>
            <a:ext cx="2882184"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BF58890-0687-F8DB-7932-2966A51CCB64}"/>
              </a:ext>
            </a:extLst>
          </p:cNvPr>
          <p:cNvSpPr txBox="1"/>
          <p:nvPr/>
        </p:nvSpPr>
        <p:spPr>
          <a:xfrm>
            <a:off x="414152" y="1340528"/>
            <a:ext cx="2697437" cy="4247317"/>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Data Analytics and Reporting:</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Implement data analytics and reporting capabilities to generate insights from HR data, such as turnover rates, diversity metrics, and workforce demographics, to support strategic decision-making and HR planning.</a:t>
            </a:r>
          </a:p>
          <a:p>
            <a:pPr algn="ctr"/>
            <a:endParaRPr lang="en-US" dirty="0">
              <a:solidFill>
                <a:schemeClr val="bg1">
                  <a:lumMod val="50000"/>
                  <a:lumOff val="50000"/>
                </a:schemeClr>
              </a:solidFill>
            </a:endParaRPr>
          </a:p>
        </p:txBody>
      </p:sp>
      <p:sp>
        <p:nvSpPr>
          <p:cNvPr id="7" name="TextBox 6">
            <a:extLst>
              <a:ext uri="{FF2B5EF4-FFF2-40B4-BE49-F238E27FC236}">
                <a16:creationId xmlns:a16="http://schemas.microsoft.com/office/drawing/2014/main" id="{7396F56E-7BAD-374E-DA2D-569FE3D3A10D}"/>
              </a:ext>
            </a:extLst>
          </p:cNvPr>
          <p:cNvSpPr txBox="1"/>
          <p:nvPr/>
        </p:nvSpPr>
        <p:spPr>
          <a:xfrm>
            <a:off x="4385569" y="1429305"/>
            <a:ext cx="2759865" cy="3693319"/>
          </a:xfrm>
          <a:prstGeom prst="rect">
            <a:avLst/>
          </a:prstGeom>
          <a:noFill/>
        </p:spPr>
        <p:txBody>
          <a:bodyPr wrap="square" rtlCol="0">
            <a:spAutoFit/>
          </a:bodyPr>
          <a:lstStyle/>
          <a:p>
            <a:pPr marL="114300" indent="0" algn="ctr">
              <a:buNone/>
            </a:pPr>
            <a:r>
              <a:rPr lang="en-US" sz="1800" b="1"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GDPR Compliance:</a:t>
            </a:r>
          </a:p>
          <a:p>
            <a:pPr marL="114300" indent="0" algn="ctr">
              <a:buNone/>
            </a:pPr>
            <a:endParaRPr lang="en-US" b="1"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1">
                    <a:lumMod val="50000"/>
                    <a:lumOff val="50000"/>
                  </a:schemeClr>
                </a:solidFill>
                <a:effectLst>
                  <a:outerShdw blurRad="38100" dist="38100" dir="2700000" algn="tl">
                    <a:srgbClr val="000000">
                      <a:alpha val="43137"/>
                    </a:srgbClr>
                  </a:outerShdw>
                </a:effectLst>
                <a:latin typeface="Georgia" panose="02040502050405020303" pitchFamily="18" charset="0"/>
              </a:rPr>
              <a:t>Ensure compliance with data protection regulations such as GDPR (General Data Protection Regulation) by implementing features for data privacy, consent management, and data access controls within the HR module.</a:t>
            </a:r>
          </a:p>
        </p:txBody>
      </p:sp>
      <p:sp>
        <p:nvSpPr>
          <p:cNvPr id="8" name="TextBox 7">
            <a:extLst>
              <a:ext uri="{FF2B5EF4-FFF2-40B4-BE49-F238E27FC236}">
                <a16:creationId xmlns:a16="http://schemas.microsoft.com/office/drawing/2014/main" id="{EFDAD3D6-F400-6A40-82EF-636AC624D709}"/>
              </a:ext>
            </a:extLst>
          </p:cNvPr>
          <p:cNvSpPr txBox="1"/>
          <p:nvPr/>
        </p:nvSpPr>
        <p:spPr>
          <a:xfrm>
            <a:off x="8308932" y="1340528"/>
            <a:ext cx="2779277" cy="3970318"/>
          </a:xfrm>
          <a:prstGeom prst="rect">
            <a:avLst/>
          </a:prstGeom>
          <a:noFill/>
        </p:spPr>
        <p:txBody>
          <a:bodyPr wrap="square" rtlCol="0">
            <a:spAutoFit/>
          </a:bodyPr>
          <a:lstStyle/>
          <a:p>
            <a:pPr marL="114300" indent="0" algn="ctr">
              <a:buNone/>
            </a:pPr>
            <a:r>
              <a:rPr lang="en-US" sz="1800" b="1"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Multi-Tenancy Support:</a:t>
            </a: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 </a:t>
            </a:r>
          </a:p>
          <a:p>
            <a:pPr marL="114300" indent="0" algn="ctr">
              <a:buNone/>
            </a:pPr>
            <a:endPar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endParaRPr>
          </a:p>
          <a:p>
            <a:pPr marL="114300" indent="0" algn="ctr">
              <a:buNone/>
            </a:pPr>
            <a:r>
              <a:rPr lang="en-US" sz="1800" b="0" i="0" dirty="0">
                <a:solidFill>
                  <a:schemeClr val="bg2">
                    <a:lumMod val="50000"/>
                  </a:schemeClr>
                </a:solidFill>
                <a:effectLst>
                  <a:outerShdw blurRad="38100" dist="38100" dir="2700000" algn="tl">
                    <a:srgbClr val="000000">
                      <a:alpha val="43137"/>
                    </a:srgbClr>
                  </a:outerShdw>
                </a:effectLst>
                <a:latin typeface="Georgia" panose="02040502050405020303" pitchFamily="18" charset="0"/>
              </a:rPr>
              <a:t>Add support for multi-tenancy to allow organizations with multiple subsidiaries or business units to manage their HR data separately within the same system, while maintaining data isolation and security.</a:t>
            </a:r>
          </a:p>
          <a:p>
            <a:pPr algn="ctr"/>
            <a:endParaRPr lang="en-US" dirty="0">
              <a:solidFill>
                <a:schemeClr val="bg1">
                  <a:lumMod val="50000"/>
                  <a:lumOff val="50000"/>
                </a:schemeClr>
              </a:solidFill>
            </a:endParaRPr>
          </a:p>
        </p:txBody>
      </p:sp>
      <p:sp>
        <p:nvSpPr>
          <p:cNvPr id="10" name="Rectangle: Rounded Corners 9">
            <a:extLst>
              <a:ext uri="{FF2B5EF4-FFF2-40B4-BE49-F238E27FC236}">
                <a16:creationId xmlns:a16="http://schemas.microsoft.com/office/drawing/2014/main" id="{81846340-40EF-4D76-0032-2A4567C50397}"/>
              </a:ext>
            </a:extLst>
          </p:cNvPr>
          <p:cNvSpPr/>
          <p:nvPr/>
        </p:nvSpPr>
        <p:spPr>
          <a:xfrm>
            <a:off x="192766" y="1065683"/>
            <a:ext cx="2778982" cy="5548543"/>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85798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a14:imgEffect>
                  </a14:imgLayer>
                </a14:imgProps>
              </a:ext>
            </a:extLst>
          </a:blip>
          <a:srcRect/>
          <a:stretch>
            <a:fillRect t="-9000" b="-9000"/>
          </a:stretch>
        </a:blipFill>
        <a:effectLst/>
      </p:bgPr>
    </p:bg>
    <p:spTree>
      <p:nvGrpSpPr>
        <p:cNvPr id="1" name="Shape 415"/>
        <p:cNvGrpSpPr/>
        <p:nvPr/>
      </p:nvGrpSpPr>
      <p:grpSpPr>
        <a:xfrm>
          <a:off x="0" y="0"/>
          <a:ext cx="0" cy="0"/>
          <a:chOff x="0" y="0"/>
          <a:chExt cx="0" cy="0"/>
        </a:xfrm>
      </p:grpSpPr>
      <p:sp>
        <p:nvSpPr>
          <p:cNvPr id="416" name="Google Shape;416;p31"/>
          <p:cNvSpPr txBox="1"/>
          <p:nvPr/>
        </p:nvSpPr>
        <p:spPr>
          <a:xfrm>
            <a:off x="206361" y="134095"/>
            <a:ext cx="10222623" cy="9387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500" b="1" dirty="0">
                <a:solidFill>
                  <a:schemeClr val="lt1"/>
                </a:solidFill>
                <a:latin typeface="Georgia" panose="02040502050405020303" pitchFamily="18" charset="0"/>
                <a:ea typeface="Baumans"/>
                <a:cs typeface="Baumans"/>
                <a:sym typeface="Baumans"/>
              </a:rPr>
              <a:t>LINKS</a:t>
            </a:r>
            <a:endParaRPr dirty="0">
              <a:latin typeface="Georgia" panose="02040502050405020303" pitchFamily="18" charset="0"/>
            </a:endParaRPr>
          </a:p>
        </p:txBody>
      </p:sp>
      <p:sp>
        <p:nvSpPr>
          <p:cNvPr id="417" name="Google Shape;417;p31"/>
          <p:cNvSpPr txBox="1"/>
          <p:nvPr/>
        </p:nvSpPr>
        <p:spPr>
          <a:xfrm>
            <a:off x="441038" y="2231348"/>
            <a:ext cx="11567160" cy="3170058"/>
          </a:xfrm>
          <a:prstGeom prst="rect">
            <a:avLst/>
          </a:prstGeom>
          <a:noFill/>
          <a:ln>
            <a:noFill/>
          </a:ln>
        </p:spPr>
        <p:txBody>
          <a:bodyPr spcFirstLastPara="1" wrap="square" lIns="91425" tIns="45700" rIns="91425" bIns="45700" anchor="t" anchorCtr="0">
            <a:spAutoFit/>
          </a:bodyPr>
          <a:lstStyle/>
          <a:p>
            <a:pPr marL="114300" lvl="0" algn="l" rtl="0">
              <a:spcBef>
                <a:spcPts val="0"/>
              </a:spcBef>
              <a:spcAft>
                <a:spcPts val="0"/>
              </a:spcAft>
              <a:buSzPts val="1800"/>
            </a:pPr>
            <a:r>
              <a:rPr lang="en-US" sz="4000" dirty="0">
                <a:latin typeface="Georgia" panose="02040502050405020303" pitchFamily="18" charset="0"/>
              </a:rPr>
              <a:t>Deployed to HEROKU link:</a:t>
            </a:r>
          </a:p>
          <a:p>
            <a:pPr marL="114300" lvl="0" indent="0" algn="l" rtl="0">
              <a:spcBef>
                <a:spcPts val="0"/>
              </a:spcBef>
              <a:spcAft>
                <a:spcPts val="0"/>
              </a:spcAft>
              <a:buSzPts val="1800"/>
              <a:buNone/>
            </a:pPr>
            <a:r>
              <a:rPr lang="en-US" sz="4000" dirty="0">
                <a:latin typeface="Georgia" panose="02040502050405020303" pitchFamily="18" charset="0"/>
                <a:hlinkClick r:id="rId5"/>
              </a:rPr>
              <a:t>https://h-r-m-a459d9418603.herokuapp.com/</a:t>
            </a:r>
            <a:r>
              <a:rPr lang="en-US" sz="4000" dirty="0">
                <a:latin typeface="Georgia" panose="02040502050405020303" pitchFamily="18" charset="0"/>
              </a:rPr>
              <a:t> </a:t>
            </a:r>
          </a:p>
          <a:p>
            <a:pPr marL="457200" lvl="0" indent="-342900" algn="l" rtl="0">
              <a:spcBef>
                <a:spcPts val="0"/>
              </a:spcBef>
              <a:spcAft>
                <a:spcPts val="0"/>
              </a:spcAft>
              <a:buSzPts val="1800"/>
              <a:buChar char="●"/>
            </a:pPr>
            <a:endParaRPr lang="en-US" sz="4000" dirty="0">
              <a:latin typeface="Georgia" panose="02040502050405020303" pitchFamily="18" charset="0"/>
            </a:endParaRPr>
          </a:p>
          <a:p>
            <a:pPr marL="114300" lvl="0" algn="l" rtl="0">
              <a:spcBef>
                <a:spcPts val="0"/>
              </a:spcBef>
              <a:spcAft>
                <a:spcPts val="0"/>
              </a:spcAft>
              <a:buSzPts val="1800"/>
            </a:pPr>
            <a:r>
              <a:rPr lang="en-US" sz="4000" dirty="0">
                <a:latin typeface="Georgia" panose="02040502050405020303" pitchFamily="18" charset="0"/>
              </a:rPr>
              <a:t>GitHub Repository: </a:t>
            </a:r>
          </a:p>
          <a:p>
            <a:pPr marL="114300" lvl="0" indent="0" algn="l" rtl="0">
              <a:spcBef>
                <a:spcPts val="0"/>
              </a:spcBef>
              <a:spcAft>
                <a:spcPts val="0"/>
              </a:spcAft>
              <a:buSzPts val="1800"/>
              <a:buNone/>
            </a:pPr>
            <a:r>
              <a:rPr lang="en-US" sz="4000" dirty="0">
                <a:latin typeface="Georgia" panose="02040502050405020303" pitchFamily="18" charset="0"/>
                <a:hlinkClick r:id="rId6"/>
              </a:rPr>
              <a:t>https://github.com/ozdaldogru/HR-Module</a:t>
            </a:r>
            <a:r>
              <a:rPr lang="en-US" sz="4000" dirty="0">
                <a:latin typeface="Georgia" panose="02040502050405020303" pitchFamily="18" charset="0"/>
              </a:rPr>
              <a:t> </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pic>
        <p:nvPicPr>
          <p:cNvPr id="1030" name="Picture 6" descr="Pink Glow GIF by Erica Anderson">
            <a:extLst>
              <a:ext uri="{FF2B5EF4-FFF2-40B4-BE49-F238E27FC236}">
                <a16:creationId xmlns:a16="http://schemas.microsoft.com/office/drawing/2014/main" id="{AB8D6786-F800-507F-AEA5-EFEE7BB336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15" y="-2781965"/>
            <a:ext cx="12421929" cy="12421929"/>
          </a:xfrm>
          <a:prstGeom prst="rect">
            <a:avLst/>
          </a:prstGeom>
          <a:noFill/>
          <a:extLst>
            <a:ext uri="{909E8E84-426E-40DD-AFC4-6F175D3DCCD1}">
              <a14:hiddenFill xmlns:a14="http://schemas.microsoft.com/office/drawing/2010/main">
                <a:solidFill>
                  <a:srgbClr val="FFFFFF"/>
                </a:solidFill>
              </a14:hiddenFill>
            </a:ext>
          </a:extLst>
        </p:spPr>
      </p:pic>
      <p:sp>
        <p:nvSpPr>
          <p:cNvPr id="425" name="Google Shape;425;p32"/>
          <p:cNvSpPr/>
          <p:nvPr/>
        </p:nvSpPr>
        <p:spPr>
          <a:xfrm>
            <a:off x="-116300" y="0"/>
            <a:ext cx="12308300" cy="6858000"/>
          </a:xfrm>
          <a:custGeom>
            <a:avLst/>
            <a:gdLst/>
            <a:ahLst/>
            <a:cxnLst/>
            <a:rect l="l" t="t" r="r" b="b"/>
            <a:pathLst>
              <a:path w="12308300" h="6858000" extrusionOk="0">
                <a:moveTo>
                  <a:pt x="8944980" y="3368078"/>
                </a:moveTo>
                <a:cubicBezTo>
                  <a:pt x="9010390" y="3368078"/>
                  <a:pt x="9073302" y="3380342"/>
                  <a:pt x="9133715" y="3404871"/>
                </a:cubicBezTo>
                <a:cubicBezTo>
                  <a:pt x="9194129" y="3429399"/>
                  <a:pt x="9247501" y="3468918"/>
                  <a:pt x="9293833" y="3523426"/>
                </a:cubicBezTo>
                <a:cubicBezTo>
                  <a:pt x="9339257" y="3576118"/>
                  <a:pt x="9376050" y="3645162"/>
                  <a:pt x="9404213" y="3730558"/>
                </a:cubicBezTo>
                <a:cubicBezTo>
                  <a:pt x="9432375" y="3815954"/>
                  <a:pt x="9446457" y="3919520"/>
                  <a:pt x="9446457" y="4041255"/>
                </a:cubicBezTo>
                <a:cubicBezTo>
                  <a:pt x="9446457" y="4154814"/>
                  <a:pt x="9434192" y="4253610"/>
                  <a:pt x="9409663" y="4337644"/>
                </a:cubicBezTo>
                <a:cubicBezTo>
                  <a:pt x="9385135" y="4421677"/>
                  <a:pt x="9347433" y="4494582"/>
                  <a:pt x="9296559" y="4556358"/>
                </a:cubicBezTo>
                <a:cubicBezTo>
                  <a:pt x="9251135" y="4610867"/>
                  <a:pt x="9197989" y="4651067"/>
                  <a:pt x="9137122" y="4676958"/>
                </a:cubicBezTo>
                <a:cubicBezTo>
                  <a:pt x="9076255" y="4702849"/>
                  <a:pt x="9012207" y="4715795"/>
                  <a:pt x="8944980" y="4715795"/>
                </a:cubicBezTo>
                <a:cubicBezTo>
                  <a:pt x="8877753" y="4715795"/>
                  <a:pt x="8813706" y="4703077"/>
                  <a:pt x="8752839" y="4677639"/>
                </a:cubicBezTo>
                <a:cubicBezTo>
                  <a:pt x="8691971" y="4652202"/>
                  <a:pt x="8638825" y="4612684"/>
                  <a:pt x="8593402" y="4559084"/>
                </a:cubicBezTo>
                <a:cubicBezTo>
                  <a:pt x="8547978" y="4505484"/>
                  <a:pt x="8511412" y="4436213"/>
                  <a:pt x="8483704" y="4351271"/>
                </a:cubicBezTo>
                <a:cubicBezTo>
                  <a:pt x="8455995" y="4266329"/>
                  <a:pt x="8442141" y="4163445"/>
                  <a:pt x="8442141" y="4042618"/>
                </a:cubicBezTo>
                <a:cubicBezTo>
                  <a:pt x="8442141" y="3924516"/>
                  <a:pt x="8456450" y="3820724"/>
                  <a:pt x="8485067" y="3731239"/>
                </a:cubicBezTo>
                <a:cubicBezTo>
                  <a:pt x="8513683" y="3641755"/>
                  <a:pt x="8550703" y="3571575"/>
                  <a:pt x="8596127" y="3520701"/>
                </a:cubicBezTo>
                <a:cubicBezTo>
                  <a:pt x="8645185" y="3466193"/>
                  <a:pt x="8699011" y="3427128"/>
                  <a:pt x="8757608" y="3403508"/>
                </a:cubicBezTo>
                <a:cubicBezTo>
                  <a:pt x="8816205" y="3379888"/>
                  <a:pt x="8878662" y="3368078"/>
                  <a:pt x="8944980" y="3368078"/>
                </a:cubicBezTo>
                <a:close/>
                <a:moveTo>
                  <a:pt x="10360085" y="3027401"/>
                </a:moveTo>
                <a:lnTo>
                  <a:pt x="10360085" y="4323336"/>
                </a:lnTo>
                <a:cubicBezTo>
                  <a:pt x="10360085" y="4573165"/>
                  <a:pt x="10436169" y="4764853"/>
                  <a:pt x="10588338" y="4898398"/>
                </a:cubicBezTo>
                <a:cubicBezTo>
                  <a:pt x="10740507" y="5031943"/>
                  <a:pt x="10965127" y="5098716"/>
                  <a:pt x="11262197" y="5098716"/>
                </a:cubicBezTo>
                <a:cubicBezTo>
                  <a:pt x="11559267" y="5098716"/>
                  <a:pt x="11784113" y="5031943"/>
                  <a:pt x="11936737" y="4898398"/>
                </a:cubicBezTo>
                <a:cubicBezTo>
                  <a:pt x="12089360" y="4764853"/>
                  <a:pt x="12165672" y="4572711"/>
                  <a:pt x="12165672" y="4321973"/>
                </a:cubicBezTo>
                <a:lnTo>
                  <a:pt x="12165672" y="3027401"/>
                </a:lnTo>
                <a:lnTo>
                  <a:pt x="11639667" y="3027401"/>
                </a:lnTo>
                <a:lnTo>
                  <a:pt x="11639667" y="4293356"/>
                </a:lnTo>
                <a:cubicBezTo>
                  <a:pt x="11639667" y="4439620"/>
                  <a:pt x="11609460" y="4545911"/>
                  <a:pt x="11549047" y="4612230"/>
                </a:cubicBezTo>
                <a:cubicBezTo>
                  <a:pt x="11488633" y="4678548"/>
                  <a:pt x="11393017" y="4711707"/>
                  <a:pt x="11262197" y="4711707"/>
                </a:cubicBezTo>
                <a:cubicBezTo>
                  <a:pt x="11129560" y="4711707"/>
                  <a:pt x="11033716" y="4677185"/>
                  <a:pt x="10974665" y="4608141"/>
                </a:cubicBezTo>
                <a:cubicBezTo>
                  <a:pt x="10915615" y="4539097"/>
                  <a:pt x="10886089" y="4434169"/>
                  <a:pt x="10886089" y="4293356"/>
                </a:cubicBezTo>
                <a:lnTo>
                  <a:pt x="10886089" y="3027401"/>
                </a:lnTo>
                <a:close/>
                <a:moveTo>
                  <a:pt x="5712927" y="3027401"/>
                </a:moveTo>
                <a:lnTo>
                  <a:pt x="6473318" y="4296081"/>
                </a:lnTo>
                <a:lnTo>
                  <a:pt x="6473318" y="5056472"/>
                </a:lnTo>
                <a:lnTo>
                  <a:pt x="6996597" y="5056472"/>
                </a:lnTo>
                <a:lnTo>
                  <a:pt x="6996597" y="4271553"/>
                </a:lnTo>
                <a:lnTo>
                  <a:pt x="7744724" y="3027401"/>
                </a:lnTo>
                <a:lnTo>
                  <a:pt x="7169107" y="3027401"/>
                </a:lnTo>
                <a:lnTo>
                  <a:pt x="6746157" y="3810106"/>
                </a:lnTo>
                <a:lnTo>
                  <a:pt x="6308707" y="3027401"/>
                </a:lnTo>
                <a:close/>
                <a:moveTo>
                  <a:pt x="8966042" y="2985995"/>
                </a:moveTo>
                <a:lnTo>
                  <a:pt x="9062322" y="2989596"/>
                </a:lnTo>
                <a:cubicBezTo>
                  <a:pt x="9100804" y="2992556"/>
                  <a:pt x="9138200" y="2996995"/>
                  <a:pt x="9174511" y="3002915"/>
                </a:cubicBezTo>
                <a:lnTo>
                  <a:pt x="9244102" y="3017532"/>
                </a:lnTo>
                <a:lnTo>
                  <a:pt x="8966042" y="3017532"/>
                </a:lnTo>
                <a:close/>
                <a:moveTo>
                  <a:pt x="5259590" y="1508419"/>
                </a:moveTo>
                <a:lnTo>
                  <a:pt x="5509221" y="2235338"/>
                </a:lnTo>
                <a:lnTo>
                  <a:pt x="5009916" y="2235338"/>
                </a:lnTo>
                <a:close/>
                <a:moveTo>
                  <a:pt x="8966042" y="988461"/>
                </a:moveTo>
                <a:lnTo>
                  <a:pt x="8966042" y="2985995"/>
                </a:lnTo>
                <a:lnTo>
                  <a:pt x="8943617" y="2985157"/>
                </a:lnTo>
                <a:cubicBezTo>
                  <a:pt x="8617476" y="2985157"/>
                  <a:pt x="8361742" y="3079865"/>
                  <a:pt x="8176413" y="3269281"/>
                </a:cubicBezTo>
                <a:cubicBezTo>
                  <a:pt x="7991085" y="3458698"/>
                  <a:pt x="7898421" y="3716477"/>
                  <a:pt x="7898421" y="4042618"/>
                </a:cubicBezTo>
                <a:cubicBezTo>
                  <a:pt x="7898421" y="4366034"/>
                  <a:pt x="7991085" y="4622904"/>
                  <a:pt x="8176413" y="4813229"/>
                </a:cubicBezTo>
                <a:cubicBezTo>
                  <a:pt x="8361742" y="5003554"/>
                  <a:pt x="8617476" y="5098716"/>
                  <a:pt x="8943617" y="5098716"/>
                </a:cubicBezTo>
                <a:cubicBezTo>
                  <a:pt x="9270667" y="5098716"/>
                  <a:pt x="9526857" y="5003554"/>
                  <a:pt x="9712185" y="4813229"/>
                </a:cubicBezTo>
                <a:cubicBezTo>
                  <a:pt x="9897513" y="4622904"/>
                  <a:pt x="9990177" y="4366034"/>
                  <a:pt x="9990177" y="4042618"/>
                </a:cubicBezTo>
                <a:cubicBezTo>
                  <a:pt x="9990177" y="3716477"/>
                  <a:pt x="9897059" y="3458698"/>
                  <a:pt x="9710822" y="3269281"/>
                </a:cubicBezTo>
                <a:cubicBezTo>
                  <a:pt x="9594424" y="3150896"/>
                  <a:pt x="9450878" y="3069506"/>
                  <a:pt x="9280185" y="3025112"/>
                </a:cubicBezTo>
                <a:lnTo>
                  <a:pt x="9244102" y="3017532"/>
                </a:lnTo>
                <a:lnTo>
                  <a:pt x="9489322" y="3017532"/>
                </a:lnTo>
                <a:lnTo>
                  <a:pt x="9489322" y="2355448"/>
                </a:lnTo>
                <a:lnTo>
                  <a:pt x="9610710" y="2205444"/>
                </a:lnTo>
                <a:lnTo>
                  <a:pt x="10217220" y="3017532"/>
                </a:lnTo>
                <a:lnTo>
                  <a:pt x="10860206" y="3017532"/>
                </a:lnTo>
                <a:lnTo>
                  <a:pt x="10027591" y="1927366"/>
                </a:lnTo>
                <a:lnTo>
                  <a:pt x="10820687" y="988461"/>
                </a:lnTo>
                <a:lnTo>
                  <a:pt x="10214175" y="988461"/>
                </a:lnTo>
                <a:lnTo>
                  <a:pt x="9489322" y="1907756"/>
                </a:lnTo>
                <a:lnTo>
                  <a:pt x="9489322" y="988461"/>
                </a:lnTo>
                <a:close/>
                <a:moveTo>
                  <a:pt x="6603842" y="988461"/>
                </a:moveTo>
                <a:lnTo>
                  <a:pt x="6603842" y="3017532"/>
                </a:lnTo>
                <a:lnTo>
                  <a:pt x="7083515" y="3017532"/>
                </a:lnTo>
                <a:lnTo>
                  <a:pt x="7083515" y="1624845"/>
                </a:lnTo>
                <a:lnTo>
                  <a:pt x="7944747" y="3017532"/>
                </a:lnTo>
                <a:lnTo>
                  <a:pt x="8448948" y="3017532"/>
                </a:lnTo>
                <a:lnTo>
                  <a:pt x="8448948" y="988461"/>
                </a:lnTo>
                <a:lnTo>
                  <a:pt x="7969275" y="988461"/>
                </a:lnTo>
                <a:lnTo>
                  <a:pt x="7969275" y="2150850"/>
                </a:lnTo>
                <a:lnTo>
                  <a:pt x="7229325" y="988461"/>
                </a:lnTo>
                <a:close/>
                <a:moveTo>
                  <a:pt x="4964948" y="988461"/>
                </a:moveTo>
                <a:lnTo>
                  <a:pt x="4215459" y="3017532"/>
                </a:lnTo>
                <a:lnTo>
                  <a:pt x="4742783" y="3017532"/>
                </a:lnTo>
                <a:lnTo>
                  <a:pt x="4884143" y="2607357"/>
                </a:lnTo>
                <a:lnTo>
                  <a:pt x="5635016" y="2607357"/>
                </a:lnTo>
                <a:lnTo>
                  <a:pt x="5776355" y="3017532"/>
                </a:lnTo>
                <a:lnTo>
                  <a:pt x="6316753" y="3017532"/>
                </a:lnTo>
                <a:lnTo>
                  <a:pt x="5567264" y="988461"/>
                </a:lnTo>
                <a:close/>
                <a:moveTo>
                  <a:pt x="2108043" y="988461"/>
                </a:moveTo>
                <a:lnTo>
                  <a:pt x="2108043" y="3017532"/>
                </a:lnTo>
                <a:lnTo>
                  <a:pt x="2631323" y="3017532"/>
                </a:lnTo>
                <a:lnTo>
                  <a:pt x="2631323" y="2123596"/>
                </a:lnTo>
                <a:lnTo>
                  <a:pt x="3403978" y="2123596"/>
                </a:lnTo>
                <a:lnTo>
                  <a:pt x="3403978" y="3017532"/>
                </a:lnTo>
                <a:lnTo>
                  <a:pt x="3927258" y="3017532"/>
                </a:lnTo>
                <a:lnTo>
                  <a:pt x="3927258" y="988461"/>
                </a:lnTo>
                <a:lnTo>
                  <a:pt x="3403978" y="988461"/>
                </a:lnTo>
                <a:lnTo>
                  <a:pt x="3403978" y="1731136"/>
                </a:lnTo>
                <a:lnTo>
                  <a:pt x="2631323" y="1731136"/>
                </a:lnTo>
                <a:lnTo>
                  <a:pt x="2631323" y="988461"/>
                </a:lnTo>
                <a:close/>
                <a:moveTo>
                  <a:pt x="0" y="988461"/>
                </a:moveTo>
                <a:lnTo>
                  <a:pt x="11267" y="988461"/>
                </a:lnTo>
                <a:lnTo>
                  <a:pt x="11267" y="1380920"/>
                </a:lnTo>
                <a:lnTo>
                  <a:pt x="0" y="1380920"/>
                </a:lnTo>
                <a:close/>
                <a:moveTo>
                  <a:pt x="11267" y="0"/>
                </a:moveTo>
                <a:lnTo>
                  <a:pt x="12308300" y="0"/>
                </a:lnTo>
                <a:lnTo>
                  <a:pt x="12308300" y="6858000"/>
                </a:lnTo>
                <a:lnTo>
                  <a:pt x="11267" y="6858000"/>
                </a:lnTo>
                <a:lnTo>
                  <a:pt x="11267" y="1380920"/>
                </a:lnTo>
                <a:lnTo>
                  <a:pt x="633659" y="1380920"/>
                </a:lnTo>
                <a:lnTo>
                  <a:pt x="633659" y="3017532"/>
                </a:lnTo>
                <a:lnTo>
                  <a:pt x="1156938" y="3017532"/>
                </a:lnTo>
                <a:lnTo>
                  <a:pt x="1156938" y="1380920"/>
                </a:lnTo>
                <a:lnTo>
                  <a:pt x="1790597" y="1380920"/>
                </a:lnTo>
                <a:lnTo>
                  <a:pt x="1790597" y="988461"/>
                </a:lnTo>
                <a:lnTo>
                  <a:pt x="11267" y="988461"/>
                </a:lnTo>
                <a:close/>
              </a:path>
            </a:pathLst>
          </a:cu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26" name="Google Shape;426;p32"/>
          <p:cNvSpPr txBox="1"/>
          <p:nvPr/>
        </p:nvSpPr>
        <p:spPr>
          <a:xfrm>
            <a:off x="4000500" y="5988050"/>
            <a:ext cx="5003800" cy="47705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500" b="1" dirty="0">
                <a:solidFill>
                  <a:schemeClr val="lt1"/>
                </a:solidFill>
                <a:latin typeface="Verdana"/>
                <a:ea typeface="Verdana"/>
                <a:cs typeface="Verdana"/>
                <a:sym typeface="Verdana"/>
              </a:rPr>
              <a:t>Questions or Comments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4"/>
        <p:cNvGrpSpPr/>
        <p:nvPr/>
      </p:nvGrpSpPr>
      <p:grpSpPr>
        <a:xfrm>
          <a:off x="0" y="0"/>
          <a:ext cx="0" cy="0"/>
          <a:chOff x="0" y="0"/>
          <a:chExt cx="0" cy="0"/>
        </a:xfrm>
      </p:grpSpPr>
      <p:sp>
        <p:nvSpPr>
          <p:cNvPr id="175" name="Google Shape;175;p7"/>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6" name="Google Shape;176;p7"/>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7" name="Google Shape;177;p7"/>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8" name="Google Shape;178;p7"/>
          <p:cNvSpPr/>
          <p:nvPr/>
        </p:nvSpPr>
        <p:spPr>
          <a:xfrm>
            <a:off x="-1995424" y="-622137"/>
            <a:ext cx="8089900" cy="8102266"/>
          </a:xfrm>
          <a:prstGeom prst="ellipse">
            <a:avLst/>
          </a:prstGeom>
          <a:blipFill rotWithShape="1">
            <a:blip r:embed="rId3"/>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9" name="Google Shape;179;p7"/>
          <p:cNvSpPr txBox="1"/>
          <p:nvPr/>
        </p:nvSpPr>
        <p:spPr>
          <a:xfrm>
            <a:off x="6094476" y="1063255"/>
            <a:ext cx="6094476" cy="4832052"/>
          </a:xfrm>
          <a:prstGeom prst="rect">
            <a:avLst/>
          </a:prstGeom>
          <a:noFill/>
          <a:ln>
            <a:noFill/>
          </a:ln>
        </p:spPr>
        <p:txBody>
          <a:bodyPr spcFirstLastPara="1" wrap="square" lIns="91425" tIns="45700" rIns="91425" bIns="45700" anchor="t" anchorCtr="0">
            <a:spAutoFit/>
          </a:bodyPr>
          <a:lstStyle/>
          <a:p>
            <a:pPr algn="ctr"/>
            <a:r>
              <a:rPr lang="en-US" sz="4000" b="1" dirty="0">
                <a:latin typeface="Georgia" panose="02040502050405020303" pitchFamily="18" charset="0"/>
              </a:rPr>
              <a:t>Data Input/Data Modification</a:t>
            </a:r>
            <a:r>
              <a:rPr lang="en-US" sz="4000" dirty="0">
                <a:latin typeface="Georgia" panose="02040502050405020303" pitchFamily="18" charset="0"/>
              </a:rPr>
              <a:t>: </a:t>
            </a:r>
          </a:p>
          <a:p>
            <a:pPr algn="ctr"/>
            <a:endParaRPr lang="en-US" sz="2000" dirty="0">
              <a:latin typeface="Georgia" panose="02040502050405020303" pitchFamily="18" charset="0"/>
            </a:endParaRPr>
          </a:p>
          <a:p>
            <a:pPr algn="ctr"/>
            <a:r>
              <a:rPr lang="en-US" sz="2600" dirty="0">
                <a:latin typeface="Georgia" panose="02040502050405020303" pitchFamily="18" charset="0"/>
              </a:rPr>
              <a:t>Allow administrators to input necessary details to create new entries for departments, roles, and employees in the database. Enable administrators to update employee roles or manager assignments to reflect accurate responsibilities and reporting structures.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8"/>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6" name="Google Shape;186;p8"/>
          <p:cNvSpPr/>
          <p:nvPr/>
        </p:nvSpPr>
        <p:spPr>
          <a:xfrm>
            <a:off x="1" y="1375492"/>
            <a:ext cx="2770698" cy="5482505"/>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7" name="Google Shape;187;p8"/>
          <p:cNvSpPr/>
          <p:nvPr/>
        </p:nvSpPr>
        <p:spPr>
          <a:xfrm>
            <a:off x="0" y="-3"/>
            <a:ext cx="1373567" cy="6857999"/>
          </a:xfrm>
          <a:prstGeom prst="rect">
            <a:avLst/>
          </a:prstGeom>
          <a:gradFill>
            <a:gsLst>
              <a:gs pos="0">
                <a:srgbClr val="E72950">
                  <a:alpha val="49803"/>
                </a:srgbClr>
              </a:gs>
              <a:gs pos="25000">
                <a:srgbClr val="D5178E">
                  <a:alpha val="60000"/>
                </a:srgbClr>
              </a:gs>
              <a:gs pos="50000">
                <a:srgbClr val="DF29E7">
                  <a:alpha val="54901"/>
                </a:srgbClr>
              </a:gs>
              <a:gs pos="81000">
                <a:srgbClr val="7E17D5">
                  <a:alpha val="49803"/>
                </a:srgbClr>
              </a:gs>
              <a:gs pos="99000">
                <a:srgbClr val="4129E7">
                  <a:alpha val="49803"/>
                </a:srgbClr>
              </a:gs>
              <a:gs pos="100000">
                <a:srgbClr val="4129E7">
                  <a:alpha val="49803"/>
                </a:srgbClr>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8" name="Google Shape;188;p8"/>
          <p:cNvSpPr/>
          <p:nvPr/>
        </p:nvSpPr>
        <p:spPr>
          <a:xfrm rot="5400000">
            <a:off x="-2107217" y="-494966"/>
            <a:ext cx="7847617" cy="8000666"/>
          </a:xfrm>
          <a:prstGeom prst="ellipse">
            <a:avLst/>
          </a:prstGeom>
          <a:blipFill rotWithShape="0">
            <a:blip r:embed="rId3"/>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9" name="Google Shape;189;p8"/>
          <p:cNvSpPr txBox="1"/>
          <p:nvPr/>
        </p:nvSpPr>
        <p:spPr>
          <a:xfrm>
            <a:off x="5917217" y="1676400"/>
            <a:ext cx="5651500" cy="3939500"/>
          </a:xfrm>
          <a:prstGeom prst="rect">
            <a:avLst/>
          </a:prstGeom>
          <a:noFill/>
          <a:ln>
            <a:noFill/>
          </a:ln>
        </p:spPr>
        <p:txBody>
          <a:bodyPr spcFirstLastPara="1" wrap="square" lIns="91425" tIns="45700" rIns="91425" bIns="45700" anchor="t" anchorCtr="0">
            <a:spAutoFit/>
          </a:bodyPr>
          <a:lstStyle/>
          <a:p>
            <a:pPr algn="ctr"/>
            <a:r>
              <a:rPr lang="en-US" sz="4000" b="1" dirty="0">
                <a:latin typeface="Georgia" panose="02040502050405020303" pitchFamily="18" charset="0"/>
              </a:rPr>
              <a:t>Error Handling</a:t>
            </a:r>
            <a:r>
              <a:rPr lang="en-US" sz="4000" dirty="0">
                <a:latin typeface="Georgia" panose="02040502050405020303" pitchFamily="18" charset="0"/>
              </a:rPr>
              <a:t>: </a:t>
            </a:r>
          </a:p>
          <a:p>
            <a:pPr algn="ctr"/>
            <a:endParaRPr lang="en-US" sz="3000" dirty="0">
              <a:latin typeface="Georgia" panose="02040502050405020303" pitchFamily="18" charset="0"/>
            </a:endParaRPr>
          </a:p>
          <a:p>
            <a:pPr algn="ctr"/>
            <a:r>
              <a:rPr lang="en-US" sz="3000" dirty="0">
                <a:latin typeface="Georgia" panose="02040502050405020303" pitchFamily="18" charset="0"/>
              </a:rPr>
              <a:t>Implement robust error handling mechanisms to gracefully handle errors and provide informative error messages to users when issues occur.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4"/>
        <p:cNvGrpSpPr/>
        <p:nvPr/>
      </p:nvGrpSpPr>
      <p:grpSpPr>
        <a:xfrm>
          <a:off x="0" y="0"/>
          <a:ext cx="0" cy="0"/>
          <a:chOff x="0" y="0"/>
          <a:chExt cx="0" cy="0"/>
        </a:xfrm>
      </p:grpSpPr>
      <p:sp>
        <p:nvSpPr>
          <p:cNvPr id="195" name="Google Shape;195;p9"/>
          <p:cNvSpPr/>
          <p:nvPr/>
        </p:nvSpPr>
        <p:spPr>
          <a:xfrm>
            <a:off x="0" y="0"/>
            <a:ext cx="12188952" cy="6858000"/>
          </a:xfrm>
          <a:prstGeom prst="rect">
            <a:avLst/>
          </a:prstGeom>
          <a:blipFill>
            <a:blip r:embed="rId3">
              <a:extLst>
                <a:ext uri="{BEBA8EAE-BF5A-486C-A8C5-ECC9F3942E4B}">
                  <a14:imgProps xmlns:a14="http://schemas.microsoft.com/office/drawing/2010/main">
                    <a14:imgLayer r:embed="rId4">
                      <a14:imgEffect>
                        <a14:artisticBlur radius="30"/>
                      </a14:imgEffect>
                      <a14:imgEffect>
                        <a14:brightnessContrast bright="-36000"/>
                      </a14:imgEffect>
                    </a14:imgLayer>
                  </a14:imgProps>
                </a:ext>
              </a:extLst>
            </a:blip>
            <a:stretch>
              <a:fillRect t="-4999" b="-4998"/>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9" name="Google Shape;199;p9"/>
          <p:cNvSpPr txBox="1"/>
          <p:nvPr/>
        </p:nvSpPr>
        <p:spPr>
          <a:xfrm>
            <a:off x="823631" y="266651"/>
            <a:ext cx="10518125" cy="178510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b="1" i="0" dirty="0">
                <a:solidFill>
                  <a:srgbClr val="D1D5DB"/>
                </a:solidFill>
                <a:effectLst>
                  <a:outerShdw blurRad="38100" dist="38100" dir="2700000" algn="tl">
                    <a:srgbClr val="000000">
                      <a:alpha val="43137"/>
                    </a:srgbClr>
                  </a:outerShdw>
                </a:effectLst>
                <a:latin typeface="Georgia" panose="02040502050405020303" pitchFamily="18" charset="0"/>
                <a:ea typeface="Baumans"/>
                <a:cs typeface="Baumans"/>
                <a:sym typeface="Baumans"/>
              </a:rPr>
              <a:t>USER STORY</a:t>
            </a:r>
            <a:endParaRPr dirty="0">
              <a:effectLst>
                <a:outerShdw blurRad="38100" dist="38100" dir="2700000" algn="tl">
                  <a:srgbClr val="000000">
                    <a:alpha val="43137"/>
                  </a:srgbClr>
                </a:outerShdw>
              </a:effectLst>
              <a:latin typeface="Georgia" panose="02040502050405020303" pitchFamily="18" charset="0"/>
            </a:endParaRPr>
          </a:p>
          <a:p>
            <a:pPr marL="0" marR="0" lvl="0" indent="0" algn="l" rtl="0">
              <a:spcBef>
                <a:spcPts val="0"/>
              </a:spcBef>
              <a:spcAft>
                <a:spcPts val="0"/>
              </a:spcAft>
              <a:buNone/>
            </a:pPr>
            <a:endParaRPr sz="5000" b="1" dirty="0">
              <a:solidFill>
                <a:srgbClr val="D1D5DB"/>
              </a:solidFill>
              <a:latin typeface="Baumans"/>
              <a:ea typeface="Baumans"/>
              <a:cs typeface="Baumans"/>
              <a:sym typeface="Baumans"/>
            </a:endParaRPr>
          </a:p>
        </p:txBody>
      </p:sp>
      <p:sp>
        <p:nvSpPr>
          <p:cNvPr id="200" name="Google Shape;200;p9"/>
          <p:cNvSpPr txBox="1"/>
          <p:nvPr/>
        </p:nvSpPr>
        <p:spPr>
          <a:xfrm>
            <a:off x="222477" y="1940042"/>
            <a:ext cx="11743997" cy="3785611"/>
          </a:xfrm>
          <a:prstGeom prst="rect">
            <a:avLst/>
          </a:prstGeom>
          <a:noFill/>
          <a:ln>
            <a:noFill/>
          </a:ln>
        </p:spPr>
        <p:txBody>
          <a:bodyPr spcFirstLastPara="1" wrap="square" lIns="91425" tIns="45700" rIns="91425" bIns="45700" anchor="t" anchorCtr="0">
            <a:spAutoFit/>
          </a:bodyPr>
          <a:lstStyle/>
          <a:p>
            <a:pPr marL="114300" lvl="0" algn="ctr">
              <a:buSzPts val="1800"/>
            </a:pPr>
            <a:r>
              <a:rPr lang="en-US" sz="3000" b="1" dirty="0">
                <a:effectLst>
                  <a:outerShdw blurRad="38100" dist="38100" dir="2700000" algn="tl">
                    <a:srgbClr val="000000">
                      <a:alpha val="43137"/>
                    </a:srgbClr>
                  </a:outerShdw>
                </a:effectLst>
                <a:latin typeface="Georgia" panose="02040502050405020303" pitchFamily="18" charset="0"/>
              </a:rPr>
              <a:t>AS AN </a:t>
            </a:r>
            <a:r>
              <a:rPr lang="en-US" sz="3000" dirty="0">
                <a:effectLst>
                  <a:outerShdw blurRad="38100" dist="38100" dir="2700000" algn="tl">
                    <a:srgbClr val="000000">
                      <a:alpha val="43137"/>
                    </a:srgbClr>
                  </a:outerShdw>
                </a:effectLst>
                <a:latin typeface="Georgia" panose="02040502050405020303" pitchFamily="18" charset="0"/>
              </a:rPr>
              <a:t>admin managing employee data</a:t>
            </a:r>
          </a:p>
          <a:p>
            <a:pPr marL="114300" lvl="0" algn="ctr">
              <a:buSzPts val="1800"/>
            </a:pPr>
            <a:endParaRPr lang="en-US" sz="3000" dirty="0">
              <a:effectLst>
                <a:outerShdw blurRad="38100" dist="38100" dir="2700000" algn="tl">
                  <a:srgbClr val="000000">
                    <a:alpha val="43137"/>
                  </a:srgbClr>
                </a:outerShdw>
              </a:effectLst>
              <a:latin typeface="Georgia" panose="02040502050405020303" pitchFamily="18" charset="0"/>
            </a:endParaRPr>
          </a:p>
          <a:p>
            <a:pPr marL="114300" lvl="0" algn="ctr">
              <a:buSzPts val="1800"/>
            </a:pPr>
            <a:r>
              <a:rPr lang="en-US" sz="3000" b="1" dirty="0">
                <a:effectLst>
                  <a:outerShdw blurRad="38100" dist="38100" dir="2700000" algn="tl">
                    <a:srgbClr val="000000">
                      <a:alpha val="43137"/>
                    </a:srgbClr>
                  </a:outerShdw>
                </a:effectLst>
                <a:latin typeface="Georgia" panose="02040502050405020303" pitchFamily="18" charset="0"/>
              </a:rPr>
              <a:t>I WANT TO </a:t>
            </a:r>
            <a:r>
              <a:rPr lang="en-US" sz="3000" dirty="0">
                <a:effectLst>
                  <a:outerShdw blurRad="38100" dist="38100" dir="2700000" algn="tl">
                    <a:srgbClr val="000000">
                      <a:alpha val="43137"/>
                    </a:srgbClr>
                  </a:outerShdw>
                </a:effectLst>
                <a:latin typeface="Georgia" panose="02040502050405020303" pitchFamily="18" charset="0"/>
              </a:rPr>
              <a:t>efficiently view, add, update, and delete departments, </a:t>
            </a:r>
          </a:p>
          <a:p>
            <a:pPr marL="114300" lvl="0" algn="ctr">
              <a:buSzPts val="1800"/>
            </a:pPr>
            <a:r>
              <a:rPr lang="en-US" sz="3000" dirty="0">
                <a:effectLst>
                  <a:outerShdw blurRad="38100" dist="38100" dir="2700000" algn="tl">
                    <a:srgbClr val="000000">
                      <a:alpha val="43137"/>
                    </a:srgbClr>
                  </a:outerShdw>
                </a:effectLst>
                <a:latin typeface="Georgia" panose="02040502050405020303" pitchFamily="18" charset="0"/>
              </a:rPr>
              <a:t>roles, and employees</a:t>
            </a:r>
          </a:p>
          <a:p>
            <a:pPr marL="114300" lvl="0" algn="ctr">
              <a:buSzPts val="1800"/>
            </a:pPr>
            <a:endParaRPr lang="en-US" sz="3000" dirty="0">
              <a:effectLst>
                <a:outerShdw blurRad="38100" dist="38100" dir="2700000" algn="tl">
                  <a:srgbClr val="000000">
                    <a:alpha val="43137"/>
                  </a:srgbClr>
                </a:outerShdw>
              </a:effectLst>
              <a:latin typeface="Georgia" panose="02040502050405020303" pitchFamily="18" charset="0"/>
            </a:endParaRPr>
          </a:p>
          <a:p>
            <a:pPr marL="114300" lvl="0" algn="ctr">
              <a:buSzPts val="1800"/>
            </a:pPr>
            <a:r>
              <a:rPr lang="en-US" sz="3000" b="1" dirty="0">
                <a:effectLst>
                  <a:outerShdw blurRad="38100" dist="38100" dir="2700000" algn="tl">
                    <a:srgbClr val="000000">
                      <a:alpha val="43137"/>
                    </a:srgbClr>
                  </a:outerShdw>
                </a:effectLst>
                <a:latin typeface="Georgia" panose="02040502050405020303" pitchFamily="18" charset="0"/>
              </a:rPr>
              <a:t>SO THAT I </a:t>
            </a:r>
            <a:r>
              <a:rPr lang="en-US" sz="3000" dirty="0">
                <a:effectLst>
                  <a:outerShdw blurRad="38100" dist="38100" dir="2700000" algn="tl">
                    <a:srgbClr val="000000">
                      <a:alpha val="43137"/>
                    </a:srgbClr>
                  </a:outerShdw>
                </a:effectLst>
                <a:latin typeface="Georgia" panose="02040502050405020303" pitchFamily="18" charset="0"/>
              </a:rPr>
              <a:t>can maintain an organized and up-to-date employee management system</a:t>
            </a:r>
          </a:p>
          <a:p>
            <a:pPr marL="0" marR="0" lvl="0" indent="0" algn="l" rtl="0">
              <a:spcBef>
                <a:spcPts val="0"/>
              </a:spcBef>
              <a:spcAft>
                <a:spcPts val="0"/>
              </a:spcAft>
              <a:buNone/>
            </a:pPr>
            <a:endParaRPr sz="3000" dirty="0">
              <a:solidFill>
                <a:schemeClr val="lt1"/>
              </a:solidFill>
              <a:latin typeface="Georgia" panose="02040502050405020303" pitchFamily="18" charset="0"/>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10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530</TotalTime>
  <Words>4828</Words>
  <Application>Microsoft Office PowerPoint</Application>
  <PresentationFormat>Widescreen</PresentationFormat>
  <Paragraphs>542</Paragraphs>
  <Slides>62</Slides>
  <Notes>62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62</vt:i4>
      </vt:variant>
    </vt:vector>
  </HeadingPairs>
  <TitlesOfParts>
    <vt:vector size="72" baseType="lpstr">
      <vt:lpstr>Georgia</vt:lpstr>
      <vt:lpstr>Wingdings 3</vt:lpstr>
      <vt:lpstr>Arial</vt:lpstr>
      <vt:lpstr>Corbel</vt:lpstr>
      <vt:lpstr>Calibri</vt:lpstr>
      <vt:lpstr>Century Gothic</vt:lpstr>
      <vt:lpstr>Baumans</vt:lpstr>
      <vt:lpstr>Arial Black</vt:lpstr>
      <vt:lpstr>Verdana</vt:lpstr>
      <vt:lpstr>Slice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Sunny Kang</dc:creator>
  <cp:lastModifiedBy>Sunny Kang</cp:lastModifiedBy>
  <cp:revision>61</cp:revision>
  <dcterms:created xsi:type="dcterms:W3CDTF">2024-01-28T02:07:21Z</dcterms:created>
  <dcterms:modified xsi:type="dcterms:W3CDTF">2024-03-25T08:37:07Z</dcterms:modified>
</cp:coreProperties>
</file>